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5" r:id="rId4"/>
    <p:sldId id="258" r:id="rId5"/>
    <p:sldId id="266" r:id="rId6"/>
    <p:sldId id="260" r:id="rId7"/>
    <p:sldId id="261" r:id="rId8"/>
    <p:sldId id="259" r:id="rId9"/>
    <p:sldId id="264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960BCF-28A2-4D85-8BB6-1AD4A0CDCB3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9A9B1-44C6-42E7-89B1-835D24893D8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Понятие и сущность антимонопольного комплаенса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656784" cy="213779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Виды запрещенных антимонопольным законодательством составов</a:t>
            </a:r>
          </a:p>
          <a:p>
            <a:r>
              <a:rPr lang="ru-RU" dirty="0" smtClean="0"/>
              <a:t>нарушений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957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Задания для самостоятельной работы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 smtClean="0"/>
              <a:t>Подготовить обоснование (не более 1 листа по каждой ситуации) по вопросам, будут ли являться нарушением антимонопольного законодательства следующие действия (в случае наличия признаков нарушения указать возможную квалификацию нарушения, в случае отсутствия указать, почему состав не образован данными действиями):</a:t>
            </a:r>
          </a:p>
          <a:p>
            <a:pPr>
              <a:buFontTx/>
              <a:buChar char="-"/>
            </a:pPr>
            <a:r>
              <a:rPr lang="ru-RU" sz="1600" dirty="0" smtClean="0"/>
              <a:t>поставщик на рынке с долей 34% прекратил поставку товара (при наличии действующих договоров), в связи принятым решением о перепрофилировании производства;</a:t>
            </a:r>
          </a:p>
          <a:p>
            <a:pPr>
              <a:buFontTx/>
              <a:buChar char="-"/>
            </a:pPr>
            <a:r>
              <a:rPr lang="ru-RU" sz="1600" dirty="0" err="1"/>
              <a:t>т</a:t>
            </a:r>
            <a:r>
              <a:rPr lang="ru-RU" sz="1600" dirty="0" err="1" smtClean="0"/>
              <a:t>еплосетевая</a:t>
            </a:r>
            <a:r>
              <a:rPr lang="ru-RU" sz="1600" dirty="0" smtClean="0"/>
              <a:t> организация прекратила поставку тепловой энергии в связи с проведением гидравлических испытаний;</a:t>
            </a:r>
          </a:p>
          <a:p>
            <a:pPr>
              <a:buFontTx/>
              <a:buChar char="-"/>
            </a:pPr>
            <a:r>
              <a:rPr lang="ru-RU" sz="1600" dirty="0" smtClean="0"/>
              <a:t>органом местного самоуправления принят нормативный акт, которым предусмотрено применение льготных ставок земельного налога в зависимости от организационно-правовой формы;</a:t>
            </a:r>
          </a:p>
          <a:p>
            <a:pPr>
              <a:buFontTx/>
              <a:buChar char="-"/>
            </a:pPr>
            <a:r>
              <a:rPr lang="ru-RU" sz="1600" dirty="0" smtClean="0"/>
              <a:t>орган исполнительной власти субъекта в письмах, направленных в подведомственные образовательные организации, указал о необходимости приобретения родителями учащихся школьной формы у определенного хозяйствующего субъекта;</a:t>
            </a:r>
          </a:p>
          <a:p>
            <a:pPr>
              <a:buFontTx/>
              <a:buChar char="-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07811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для самостоятельной работы, ч.2.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Орган исполнительной власти субъекта и хозяйствующий субъект подписали соглашение  о строительстве здания детского сада без использования процедур, предусмотренных Законом о контрактной системе;</a:t>
            </a:r>
          </a:p>
          <a:p>
            <a:r>
              <a:rPr lang="ru-RU" sz="1800" dirty="0" smtClean="0"/>
              <a:t>Территориальный орган федерального органа исполнительной власти при проведении торгов на право заключения договора аренды недвижимого имущества  отказал в допуске к участию в торгах заявителя, подавшего заявку, заполненную частично;</a:t>
            </a:r>
          </a:p>
          <a:p>
            <a:r>
              <a:rPr lang="ru-RU" sz="1800" dirty="0"/>
              <a:t>муниципальное унитарное предприятие передало в аренду без торгов движимое имущество;</a:t>
            </a:r>
          </a:p>
          <a:p>
            <a:r>
              <a:rPr lang="ru-RU" sz="1800" dirty="0"/>
              <a:t>хозяйствующий субъект – производитель на рынке автозапчастей использовал на упаковке товара зарегистрированный иным производителем товарный </a:t>
            </a:r>
            <a:r>
              <a:rPr lang="ru-RU" sz="1800" dirty="0" smtClean="0"/>
              <a:t>знак.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8594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>Понятие антимонопольного комплаенса.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Нормативное регулирование комплаенса для хозяйствующих субъектов</a:t>
            </a:r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dirty="0" smtClean="0"/>
              <a:t>Пункт 24 статьи 4 Закона «О защите конкуренции </a:t>
            </a:r>
          </a:p>
          <a:p>
            <a:pPr marL="0" indent="0" algn="ctr">
              <a:buNone/>
            </a:pPr>
            <a:r>
              <a:rPr lang="ru-RU" b="1" dirty="0" smtClean="0"/>
              <a:t>Система </a:t>
            </a:r>
            <a:r>
              <a:rPr lang="ru-RU" b="1" dirty="0"/>
              <a:t>внутреннего обеспечения соответствия требованиям антимонопольного законодательства</a:t>
            </a:r>
            <a:r>
              <a:rPr lang="ru-RU" dirty="0"/>
              <a:t> </a:t>
            </a:r>
            <a:r>
              <a:rPr lang="ru-RU" dirty="0" smtClean="0"/>
              <a:t>– </a:t>
            </a:r>
          </a:p>
          <a:p>
            <a:pPr marL="0" indent="0" algn="just">
              <a:buNone/>
            </a:pPr>
            <a:r>
              <a:rPr lang="ru-RU" dirty="0" smtClean="0"/>
              <a:t>совокупность </a:t>
            </a:r>
            <a:r>
              <a:rPr lang="ru-RU" dirty="0"/>
              <a:t>правовых и организационных мер, предусмотренных внутренним актом (внутренними актами) хозяйствующего субъекта либо другого лица из числа лиц, входящих в одну группу лиц с этим хозяйствующим субъектом, если такой внутренний акт (внутренние акты) распространяется на этого хозяйствующего субъекта, и направленных на соблюдение им требований антимонопольного законодательства и предупреждение его нарушения.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Статья 9.1 Закона «О защите конкуренции».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09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Нормативное регулирование для органов исполнительной власти и органов местного самоуправления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dirty="0"/>
              <a:t>Распоряжение правительства РФ от 18.10.2018 №2258-р «Об утверждении методических рекомендаций по созданию и организации федеральными органами исполнительной власти системы внутреннего обеспечения соответствия требованиям антимонопольного законодательства»</a:t>
            </a:r>
            <a:r>
              <a:rPr lang="ru-RU" dirty="0"/>
              <a:t>;</a:t>
            </a:r>
          </a:p>
          <a:p>
            <a:pPr algn="just"/>
            <a:r>
              <a:rPr lang="ru-RU" sz="2800" dirty="0"/>
              <a:t>Приказ ФАС России от 05.02.2019 N 133/19 "Об утверждении методики расчета ключевых показателей эффективности функционирования в федеральном органе исполнительной власти антимонопольного комплаенса«.</a:t>
            </a:r>
          </a:p>
          <a:p>
            <a:pPr marL="0" indent="0" algn="just">
              <a:buNone/>
            </a:pPr>
            <a:endParaRPr lang="ru-RU" sz="3200" dirty="0"/>
          </a:p>
          <a:p>
            <a:pPr marL="0" indent="0" algn="just">
              <a:buNone/>
            </a:pPr>
            <a:r>
              <a:rPr lang="ru-RU" sz="3200" dirty="0"/>
              <a:t>      </a:t>
            </a:r>
            <a:r>
              <a:rPr lang="ru-RU" sz="2400" dirty="0"/>
              <a:t>Кроме того, издано Письмо ФАС России от 25.02.2019 N СП/13794/19 "О разъяснении вопросов, связанных с внедрением ОИВ субъектов РФ антимонопольного комплаенса"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55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dirty="0" smtClean="0"/>
              <a:t>Цели антимонопольного комплаенса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888432"/>
          </a:xfrm>
        </p:spPr>
        <p:txBody>
          <a:bodyPr>
            <a:normAutofit/>
          </a:bodyPr>
          <a:lstStyle/>
          <a:p>
            <a:r>
              <a:rPr lang="ru-RU" sz="2800" dirty="0"/>
              <a:t>обеспечение соответствия деятельности </a:t>
            </a:r>
            <a:r>
              <a:rPr lang="ru-RU" sz="2800" dirty="0" smtClean="0"/>
              <a:t>требованиям </a:t>
            </a:r>
            <a:r>
              <a:rPr lang="ru-RU" sz="2800" dirty="0"/>
              <a:t>антимонопольного </a:t>
            </a:r>
            <a:r>
              <a:rPr lang="ru-RU" sz="2800" dirty="0" smtClean="0"/>
              <a:t>законодательства;</a:t>
            </a:r>
          </a:p>
          <a:p>
            <a:endParaRPr lang="ru-RU" sz="2800" dirty="0"/>
          </a:p>
          <a:p>
            <a:r>
              <a:rPr lang="ru-RU" sz="2800" dirty="0" smtClean="0"/>
              <a:t>профилактика </a:t>
            </a:r>
            <a:r>
              <a:rPr lang="ru-RU" sz="2800" dirty="0"/>
              <a:t>нарушения требований антимонопольного </a:t>
            </a:r>
            <a:r>
              <a:rPr lang="ru-RU" sz="2800" dirty="0" smtClean="0"/>
              <a:t>законодательства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699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Задачи антимонопольного комплаенса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выявление рисков нарушения антимонопольного законодательства;</a:t>
            </a:r>
          </a:p>
          <a:p>
            <a:r>
              <a:rPr lang="ru-RU" dirty="0" smtClean="0"/>
              <a:t>управление </a:t>
            </a:r>
            <a:r>
              <a:rPr lang="ru-RU" dirty="0"/>
              <a:t>рисками нарушения антимонопольного законодательства;</a:t>
            </a:r>
          </a:p>
          <a:p>
            <a:r>
              <a:rPr lang="ru-RU" dirty="0" smtClean="0"/>
              <a:t>контроль </a:t>
            </a:r>
            <a:r>
              <a:rPr lang="ru-RU" dirty="0"/>
              <a:t>за соответствием деятельности федерального органа исполнительной власти требованиям антимонопольного законодательства;</a:t>
            </a:r>
          </a:p>
          <a:p>
            <a:r>
              <a:rPr lang="ru-RU" dirty="0" smtClean="0"/>
              <a:t>оценка </a:t>
            </a:r>
            <a:r>
              <a:rPr lang="ru-RU" dirty="0"/>
              <a:t>эффективности функционирования в федеральном органе исполнительной власти антимонопольного комплаенса.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13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Виды нарушений антимонопольного законодательства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Монополистическая деятельность (составы):</a:t>
            </a:r>
          </a:p>
          <a:p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злоупотребление доминирующим положением (ст. 10 Закона «О защите конкуренции»);</a:t>
            </a:r>
          </a:p>
          <a:p>
            <a:pPr>
              <a:buFontTx/>
              <a:buChar char="-"/>
            </a:pPr>
            <a:r>
              <a:rPr lang="ru-RU" dirty="0" err="1" smtClean="0"/>
              <a:t>антиконкурентное</a:t>
            </a:r>
            <a:r>
              <a:rPr lang="ru-RU" dirty="0" smtClean="0"/>
              <a:t> соглашение (ст. 11 Закона «О защите конкуренции»);</a:t>
            </a:r>
          </a:p>
          <a:p>
            <a:pPr>
              <a:buFontTx/>
              <a:buChar char="-"/>
            </a:pPr>
            <a:r>
              <a:rPr lang="ru-RU" dirty="0" smtClean="0"/>
              <a:t>согласованные действия (статья 11.1  Закона «О защите конкуренции»).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84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Недобросовестная конкуренция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Ст. 14.1</a:t>
            </a:r>
            <a:r>
              <a:rPr lang="ru-RU" sz="1800" dirty="0"/>
              <a:t>. </a:t>
            </a:r>
            <a:r>
              <a:rPr lang="ru-RU" sz="1800" dirty="0" smtClean="0"/>
              <a:t>недобросовестная </a:t>
            </a:r>
            <a:r>
              <a:rPr lang="ru-RU" sz="1800" dirty="0"/>
              <a:t>конкуренцию путем </a:t>
            </a:r>
            <a:r>
              <a:rPr lang="ru-RU" sz="1800" dirty="0" smtClean="0"/>
              <a:t>дискредитации;</a:t>
            </a:r>
          </a:p>
          <a:p>
            <a:r>
              <a:rPr lang="ru-RU" sz="1800" dirty="0" smtClean="0"/>
              <a:t>Ст</a:t>
            </a:r>
            <a:r>
              <a:rPr lang="ru-RU" sz="1800" dirty="0"/>
              <a:t>. </a:t>
            </a:r>
            <a:r>
              <a:rPr lang="ru-RU" sz="1800" dirty="0" smtClean="0"/>
              <a:t>14.2. недобросовестная конкуренция </a:t>
            </a:r>
            <a:r>
              <a:rPr lang="ru-RU" sz="1800" dirty="0"/>
              <a:t>путем введения в </a:t>
            </a:r>
            <a:r>
              <a:rPr lang="ru-RU" sz="1800" dirty="0" smtClean="0"/>
              <a:t>заблуждение;</a:t>
            </a:r>
          </a:p>
          <a:p>
            <a:r>
              <a:rPr lang="ru-RU" sz="1800" dirty="0" smtClean="0"/>
              <a:t>Ст. 14.3. НК путем </a:t>
            </a:r>
            <a:r>
              <a:rPr lang="ru-RU" sz="1800" dirty="0"/>
              <a:t>некорректного </a:t>
            </a:r>
            <a:r>
              <a:rPr lang="ru-RU" sz="1800" dirty="0" smtClean="0"/>
              <a:t>сравнения;</a:t>
            </a:r>
          </a:p>
          <a:p>
            <a:r>
              <a:rPr lang="ru-RU" sz="1800" dirty="0"/>
              <a:t>Ст. </a:t>
            </a:r>
            <a:r>
              <a:rPr lang="ru-RU" sz="1800" dirty="0" smtClean="0"/>
              <a:t>14.4. НК, связанная </a:t>
            </a:r>
            <a:r>
              <a:rPr lang="ru-RU" sz="1800" dirty="0"/>
              <a:t>с приобретением и использованием исключительного права на средства индивидуализации юридического лица, средства индивидуализации товаров, работ или </a:t>
            </a:r>
            <a:r>
              <a:rPr lang="ru-RU" sz="1800" dirty="0" smtClean="0"/>
              <a:t>услуг;</a:t>
            </a:r>
          </a:p>
          <a:p>
            <a:r>
              <a:rPr lang="ru-RU" sz="1800" dirty="0" smtClean="0"/>
              <a:t>Ст. 14.5. НК, связанная </a:t>
            </a:r>
            <a:r>
              <a:rPr lang="ru-RU" sz="1800" dirty="0"/>
              <a:t>с использованием результатов интеллектуальной </a:t>
            </a:r>
            <a:r>
              <a:rPr lang="ru-RU" sz="1800" dirty="0" smtClean="0"/>
              <a:t>деятельности;</a:t>
            </a:r>
          </a:p>
          <a:p>
            <a:r>
              <a:rPr lang="ru-RU" sz="1800" dirty="0" smtClean="0"/>
              <a:t>Ст. 14.6. </a:t>
            </a:r>
            <a:r>
              <a:rPr lang="ru-RU" sz="1800" dirty="0"/>
              <a:t>НК, </a:t>
            </a:r>
            <a:r>
              <a:rPr lang="ru-RU" sz="1800" dirty="0" smtClean="0"/>
              <a:t>связанная </a:t>
            </a:r>
            <a:r>
              <a:rPr lang="ru-RU" sz="1800" dirty="0"/>
              <a:t>с созданием </a:t>
            </a:r>
            <a:r>
              <a:rPr lang="ru-RU" sz="1800" dirty="0" smtClean="0"/>
              <a:t>смешения;</a:t>
            </a:r>
          </a:p>
          <a:p>
            <a:r>
              <a:rPr lang="ru-RU" sz="1800" dirty="0" err="1" smtClean="0"/>
              <a:t>Ст</a:t>
            </a:r>
            <a:r>
              <a:rPr lang="ru-RU" sz="1800" dirty="0" smtClean="0"/>
              <a:t> 14.7. </a:t>
            </a:r>
            <a:r>
              <a:rPr lang="ru-RU" sz="1800" dirty="0"/>
              <a:t>НК, </a:t>
            </a:r>
            <a:r>
              <a:rPr lang="ru-RU" sz="1800" dirty="0" smtClean="0"/>
              <a:t>связанная </a:t>
            </a:r>
            <a:r>
              <a:rPr lang="ru-RU" sz="1800" dirty="0"/>
              <a:t>с незаконным получением, использованием, разглашением информации, составляющей коммерческую или иную охраняемую законом </a:t>
            </a:r>
            <a:r>
              <a:rPr lang="ru-RU" sz="1800" dirty="0" smtClean="0"/>
              <a:t>тайну;</a:t>
            </a:r>
          </a:p>
          <a:p>
            <a:r>
              <a:rPr lang="ru-RU" sz="1800" dirty="0" smtClean="0"/>
              <a:t>Ст. 14.8. иные </a:t>
            </a:r>
            <a:r>
              <a:rPr lang="ru-RU" sz="1800" dirty="0"/>
              <a:t>формы недобросовестной </a:t>
            </a:r>
            <a:r>
              <a:rPr lang="ru-RU" sz="1800" dirty="0" smtClean="0"/>
              <a:t>конкуренции.</a:t>
            </a:r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219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Нарушения органов государственной власти и местного самоуправления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Действия и акты, ограничивающие конкуренцию (ст. 15 Закона «О защите конкуренции»);</a:t>
            </a:r>
          </a:p>
          <a:p>
            <a:r>
              <a:rPr lang="ru-RU" dirty="0" smtClean="0"/>
              <a:t>Ограничивающие конкуренцию соглашения и согласованные действия  органов власти и местного самоуправления (статья 16 Закона «О защите конкуренции»);</a:t>
            </a:r>
          </a:p>
          <a:p>
            <a:r>
              <a:rPr lang="ru-RU" dirty="0" smtClean="0"/>
              <a:t>Ограничивающие конкуренцию действия на торгах (ст. 17 Закона «О защите конкуренции»).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626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Нарушения, возникающие при передаче государственного и муниципального  имущества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1800" dirty="0" smtClean="0"/>
              <a:t>Нарушение общего запрета на заключение договора о передаче вещных прав без проведения конкурсов и аукционов (ст. 17.1 Закона «О защите конкуренции») в отношении </a:t>
            </a:r>
            <a:r>
              <a:rPr lang="ru-RU" sz="1800" dirty="0"/>
              <a:t>:</a:t>
            </a:r>
            <a:endParaRPr lang="ru-RU" sz="1800" dirty="0" smtClean="0"/>
          </a:p>
          <a:p>
            <a:r>
              <a:rPr lang="ru-RU" sz="1800" dirty="0" smtClean="0"/>
              <a:t>Недвижимого имущества, находящегося на праве хозяйственного ведения или оперативного управления у </a:t>
            </a:r>
            <a:r>
              <a:rPr lang="ru-RU" sz="1800" dirty="0" err="1" smtClean="0"/>
              <a:t>ГУПов</a:t>
            </a:r>
            <a:r>
              <a:rPr lang="ru-RU" sz="1800" dirty="0" smtClean="0"/>
              <a:t> и </a:t>
            </a:r>
            <a:r>
              <a:rPr lang="ru-RU" sz="1800" dirty="0" err="1" smtClean="0"/>
              <a:t>МУПов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Недвижимого имущества, находящегося в оперативном управлении у ГАУ или МАУ;</a:t>
            </a:r>
          </a:p>
          <a:p>
            <a:r>
              <a:rPr lang="ru-RU" sz="1800" dirty="0" smtClean="0"/>
              <a:t>Движимого и недвижимого имущества, находящегося в оперативном управлении у ГБУ, МБУ, ГКУ, МКУ, государственных органов, органов местного самоуправления.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955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413</TotalTime>
  <Words>777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Понятие и сущность антимонопольного комплаенса</vt:lpstr>
      <vt:lpstr>Понятие антимонопольного комплаенса. </vt:lpstr>
      <vt:lpstr>Нормативное регулирование для органов исполнительной власти и органов местного самоуправления </vt:lpstr>
      <vt:lpstr>Цели антимонопольного комплаенса</vt:lpstr>
      <vt:lpstr>Задачи антимонопольного комплаенса </vt:lpstr>
      <vt:lpstr>Виды нарушений антимонопольного законодательства </vt:lpstr>
      <vt:lpstr>Недобросовестная конкуренция</vt:lpstr>
      <vt:lpstr>Нарушения органов государственной власти и местного самоуправления </vt:lpstr>
      <vt:lpstr>Нарушения, возникающие при передаче государственного и муниципального  имущества</vt:lpstr>
      <vt:lpstr>Задания для самостоятельной работы</vt:lpstr>
      <vt:lpstr>Задание для самостоятельной работы, ч.2.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и сущность антимонопольного комплаенса</dc:title>
  <dc:creator>user</dc:creator>
  <cp:lastModifiedBy>user</cp:lastModifiedBy>
  <cp:revision>13</cp:revision>
  <dcterms:created xsi:type="dcterms:W3CDTF">2020-11-30T07:54:24Z</dcterms:created>
  <dcterms:modified xsi:type="dcterms:W3CDTF">2020-11-30T16:08:45Z</dcterms:modified>
</cp:coreProperties>
</file>