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9B97B72-641F-4A7C-B74A-15DB775B82A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30C683-A755-41D9-83D9-D647EAB369B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9B97B72-641F-4A7C-B74A-15DB775B82A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30C683-A755-41D9-83D9-D647EAB369B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9B97B72-641F-4A7C-B74A-15DB775B82A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30C683-A755-41D9-83D9-D647EAB369BF}"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9B97B72-641F-4A7C-B74A-15DB775B82A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30C683-A755-41D9-83D9-D647EAB369BF}"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B97B72-641F-4A7C-B74A-15DB775B82A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30C683-A755-41D9-83D9-D647EAB369B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A9B97B72-641F-4A7C-B74A-15DB775B82A6}"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30C683-A755-41D9-83D9-D647EAB369BF}"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9B97B72-641F-4A7C-B74A-15DB775B82A6}" type="datetimeFigureOut">
              <a:rPr lang="ru-RU" smtClean="0"/>
              <a:t>02.12.2020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30C683-A755-41D9-83D9-D647EAB369B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9B97B72-641F-4A7C-B74A-15DB775B82A6}" type="datetimeFigureOut">
              <a:rPr lang="ru-RU" smtClean="0"/>
              <a:t>02.12.2020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30C683-A755-41D9-83D9-D647EAB369B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9B97B72-641F-4A7C-B74A-15DB775B82A6}" type="datetimeFigureOut">
              <a:rPr lang="ru-RU" smtClean="0"/>
              <a:t>02.12.2020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730C683-A755-41D9-83D9-D647EAB369B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B97B72-641F-4A7C-B74A-15DB775B82A6}"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30C683-A755-41D9-83D9-D647EAB369BF}"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9B97B72-641F-4A7C-B74A-15DB775B82A6}"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30C683-A755-41D9-83D9-D647EAB369BF}"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9B97B72-641F-4A7C-B74A-15DB775B82A6}" type="datetimeFigureOut">
              <a:rPr lang="ru-RU" smtClean="0"/>
              <a:t>02.12.2020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30C683-A755-41D9-83D9-D647EAB369BF}"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consultantplus://offline/ref=19E861DB7C1704412ECB7970A24BF09C0FD5F15FBF913513D225E25F2A146A7891ADE1E5316A7E8E291A417AC0C8ABA9B5D15D948CA5C36Eb0FCN" TargetMode="External"/><Relationship Id="rId2" Type="http://schemas.openxmlformats.org/officeDocument/2006/relationships/hyperlink" Target="consultantplus://offline/ref=19E861DB7C1704412ECB7970A24BF09C0FD5F25CBC9F3513D225E25F2A146A7891ADE1E230602BD6654418288483A7ABABCD5C97b9F2N" TargetMode="External"/><Relationship Id="rId1" Type="http://schemas.openxmlformats.org/officeDocument/2006/relationships/slideLayout" Target="../slideLayouts/slideLayout2.xml"/><Relationship Id="rId4" Type="http://schemas.openxmlformats.org/officeDocument/2006/relationships/hyperlink" Target="consultantplus://offline/ref=19E861DB7C1704412ECB7970A24BF09C0FD5F15FBF913513D225E25F2A146A7891ADE1E73263778C7540517E899EA6B4B4CE429792A5bCF3N"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2111D76F8794810AD18AD56C34C83D0092C32F27F6441514E7FB5A9EE489CE755EBF300352D86C0FE6D67AF2DEEB8E660F4655DC82A6C9F2IFK0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consultantplus://offline/ref=ECBE331242F6A1C161752766219271439B96550B7681CFDB6AB042A4BDD16758EEA38D77447A9A4CF8822A079445D7021A460EBE2AACo5O8N" TargetMode="External"/><Relationship Id="rId2" Type="http://schemas.openxmlformats.org/officeDocument/2006/relationships/hyperlink" Target="consultantplus://offline/ref=ECBE331242F6A1C161752766219271439B955801768ECFDB6AB042A4BDD16758EEA38D774D76CC16E88663519958D61D054510BEo2OAN" TargetMode="External"/><Relationship Id="rId1" Type="http://schemas.openxmlformats.org/officeDocument/2006/relationships/slideLayout" Target="../slideLayouts/slideLayout2.xml"/><Relationship Id="rId6" Type="http://schemas.openxmlformats.org/officeDocument/2006/relationships/hyperlink" Target="consultantplus://offline/ref=ECBE331242F6A1C161752766219271439B96550B7681CFDB6AB042A4BDD16758EEA38D764D7C9D4CF8822A079445D7021A460EBE2AACo5O8N" TargetMode="External"/><Relationship Id="rId5" Type="http://schemas.openxmlformats.org/officeDocument/2006/relationships/hyperlink" Target="consultantplus://offline/ref=ECBE331242F6A1C161752766219271439B96550B7681CFDB6AB042A4BDD16758EEA38D77447B9C4CF8822A079445D7021A460EBE2AACo5O8N" TargetMode="External"/><Relationship Id="rId4" Type="http://schemas.openxmlformats.org/officeDocument/2006/relationships/hyperlink" Target="consultantplus://offline/ref=ECBE331242F6A1C161752766219271439B96550B7681CFDB6AB042A4BDD16758EEA38D764F799A4CF8822A079445D7021A460EBE2AACo5O8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consultantplus://offline/ref=ECBE331242F6A1C161752766219271439B96550B7681CFDB6AB042A4BDD16758EEA38D764F799A4CF8822A079445D7021A460EBE2AACo5O8N" TargetMode="External"/><Relationship Id="rId2" Type="http://schemas.openxmlformats.org/officeDocument/2006/relationships/hyperlink" Target="consultantplus://offline/ref=ECBE331242F6A1C161752766219271439B96550B7681CFDB6AB042A4BDD16758EEA38D77447A9A4CF8822A079445D7021A460EBE2AACo5O8N" TargetMode="External"/><Relationship Id="rId1" Type="http://schemas.openxmlformats.org/officeDocument/2006/relationships/slideLayout" Target="../slideLayouts/slideLayout2.xml"/><Relationship Id="rId5" Type="http://schemas.openxmlformats.org/officeDocument/2006/relationships/hyperlink" Target="consultantplus://offline/ref=ECBE331242F6A1C161752766219271439B96550B7681CFDB6AB042A4BDD16758EEA38D77447B9C4CF8822A079445D7021A460EBE2AACo5O8N" TargetMode="External"/><Relationship Id="rId4" Type="http://schemas.openxmlformats.org/officeDocument/2006/relationships/hyperlink" Target="consultantplus://offline/ref=ECBE331242F6A1C161752766219271439B96550B7681CFDB6AB042A4BDD16758EEA38D764D7E9C4CF8822A079445D7021A460EBE2AACo5O8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ar4"/><Relationship Id="rId2" Type="http://schemas.openxmlformats.org/officeDocument/2006/relationships/hyperlink" Target="consultantplus://offline/ref=5991DDEFED1829870125BC77EF538AA04019423DB4C6F0C593FFDF03A4C0DCBCAB904FF1AE63A911F316C35016CCF6AA26F55EC764WBR8P" TargetMode="External"/><Relationship Id="rId1" Type="http://schemas.openxmlformats.org/officeDocument/2006/relationships/slideLayout" Target="../slideLayouts/slideLayout2.xml"/><Relationship Id="rId5" Type="http://schemas.openxmlformats.org/officeDocument/2006/relationships/hyperlink" Target="consultantplus://offline/ref=5991DDEFED1829870125BC77EF538AA0411D4C30B3C4F0C593FFDF03A4C0DCBCAB904FF3AE60A247A459C20C529BE5AB26F55DC578BA7A76W9R7P" TargetMode="External"/><Relationship Id="rId4" Type="http://schemas.openxmlformats.org/officeDocument/2006/relationships/hyperlink" Target="#Par8"/></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consultantplus://offline/ref=54024CAF330F2C5BD9B44D1869390676D40CD2AF68C64B7AFB3BA5CBAEC7761393BB707C45A06B3E8563F8EE2C4E4D1D6D1C4C35EAE5I1rAM" TargetMode="External"/><Relationship Id="rId2" Type="http://schemas.openxmlformats.org/officeDocument/2006/relationships/hyperlink" Target="consultantplus://offline/ref=54024CAF330F2C5BD9B44D1869390676D40EDEA96DCD4B7AFB3BA5CBAEC7761393BB707E4DA76A3CD339E8EA651840006C035336F4E51A1BIBr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AD16168B84446DC0F941627DC75A1693B17578A989C4FF10B35F67DB5964CB1AD18B8C8EEF2F9EE7770774DDFDFB17B13642078C61C5A448LCz6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onsultantplus://offline/ref=0161BBE9A38F42EAD6E8B27A4D2EFC080A3C243E91D318DD04F0EE7EB69D310D0421BADE416545E5966C457E28556CC521AE88E0993Cz3M" TargetMode="External"/><Relationship Id="rId2" Type="http://schemas.openxmlformats.org/officeDocument/2006/relationships/hyperlink" Target="consultantplus://offline/ref=0161BBE9A38F42EAD6E8B27A4D2EFC080A3C243E91D318DD04F0EE7EB69D310D0421BADA446945E5966C457E28556CC521AE88E0993Cz3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onsultantplus://offline/ref=0161BBE9A38F42EAD6E8B27A4D2EFC080A3C243E91D318DD04F0EE7EB69D310D0421BADE426A45E5966C457E28556CC521AE88E0993Cz3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0161BBE9A38F42EAD6E8B27A4D2EFC080A3C243E91D318DD04F0EE7EB69D310D0421BADE416C45E5966C457E28556CC521AE88E0993Cz3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Ответственность за нарушение антимонопольного законодательства</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41658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2204864"/>
            <a:ext cx="8424936" cy="3921299"/>
          </a:xfrm>
        </p:spPr>
        <p:txBody>
          <a:bodyPr>
            <a:normAutofit fontScale="70000" lnSpcReduction="20000"/>
          </a:bodyPr>
          <a:lstStyle/>
          <a:p>
            <a:r>
              <a:rPr lang="ru-RU" b="1" dirty="0"/>
              <a:t>Статья 14.33. Недобросовестная конкуренция</a:t>
            </a:r>
          </a:p>
          <a:p>
            <a:r>
              <a:rPr lang="ru-RU" dirty="0" smtClean="0"/>
              <a:t>1</a:t>
            </a:r>
            <a:r>
              <a:rPr lang="ru-RU" dirty="0"/>
              <a:t>. Недобросовестная конкуренция, если эти действия не содержат </a:t>
            </a:r>
            <a:r>
              <a:rPr lang="ru-RU" dirty="0">
                <a:hlinkClick r:id="rId2"/>
              </a:rPr>
              <a:t>уголовно наказуемого деяния, за исключением случаев, предусмотренных </a:t>
            </a:r>
            <a:r>
              <a:rPr lang="ru-RU" dirty="0">
                <a:hlinkClick r:id="rId3"/>
              </a:rPr>
              <a:t>статьей 14.3 настоящего Кодекса и </a:t>
            </a:r>
            <a:r>
              <a:rPr lang="ru-RU" dirty="0">
                <a:hlinkClick r:id=""/>
              </a:rPr>
              <a:t>частью 2 настоящей статьи, -</a:t>
            </a:r>
          </a:p>
          <a:p>
            <a:r>
              <a:rPr lang="ru-RU" dirty="0"/>
              <a:t>влечет наложение административного штрафа на должностных лиц в размере от двенадцати тысяч до двадцати тысяч рублей; на юридических лиц - от ста тысяч до пятисот тысяч рублей.</a:t>
            </a:r>
          </a:p>
          <a:p>
            <a:endParaRPr lang="ru-RU" dirty="0" smtClean="0"/>
          </a:p>
          <a:p>
            <a:r>
              <a:rPr lang="ru-RU" dirty="0" smtClean="0"/>
              <a:t>2</a:t>
            </a:r>
            <a:r>
              <a:rPr lang="ru-RU" dirty="0"/>
              <a:t>. Недобросовестная конкуренция, выразившаяся во введении в оборот товара с незаконным использованием результатов интеллектуальной деятельности и приравненных к ним средств индивидуализации юридического лица, средств индивидуализации продукции, работ, услуг, -</a:t>
            </a:r>
          </a:p>
          <a:p>
            <a:r>
              <a:rPr lang="ru-RU" dirty="0"/>
              <a:t>влечет наложение административного штрафа на должностных лиц в размере двадцати тысяч рублей либо дисквалификацию на срок до трех лет; на юридических лиц - от одной сотой до пятнадцати сотых размера суммы </a:t>
            </a:r>
            <a:r>
              <a:rPr lang="ru-RU" dirty="0">
                <a:hlinkClick r:id="rId4"/>
              </a:rPr>
              <a:t>выручки правонарушителя от реализации товара (работы, услуги), на рынке которого совершено правонарушение, но не менее ста тысяч рублей.</a:t>
            </a:r>
          </a:p>
          <a:p>
            <a:endParaRPr lang="ru-RU" dirty="0"/>
          </a:p>
        </p:txBody>
      </p:sp>
      <p:sp>
        <p:nvSpPr>
          <p:cNvPr id="3" name="Заголовок 2"/>
          <p:cNvSpPr>
            <a:spLocks noGrp="1"/>
          </p:cNvSpPr>
          <p:nvPr>
            <p:ph type="title"/>
          </p:nvPr>
        </p:nvSpPr>
        <p:spPr/>
        <p:txBody>
          <a:bodyPr>
            <a:normAutofit fontScale="90000"/>
          </a:bodyPr>
          <a:lstStyle/>
          <a:p>
            <a:r>
              <a:rPr lang="ru-RU" dirty="0" smtClean="0"/>
              <a:t>Ответственность за недобросовестную конкуренцию</a:t>
            </a:r>
            <a:endParaRPr lang="ru-RU" dirty="0"/>
          </a:p>
        </p:txBody>
      </p:sp>
    </p:spTree>
    <p:extLst>
      <p:ext uri="{BB962C8B-B14F-4D97-AF65-F5344CB8AC3E}">
        <p14:creationId xmlns:p14="http://schemas.microsoft.com/office/powerpoint/2010/main" val="238153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568953" cy="4353347"/>
          </a:xfrm>
        </p:spPr>
        <p:txBody>
          <a:bodyPr>
            <a:normAutofit fontScale="25000" lnSpcReduction="20000"/>
          </a:bodyPr>
          <a:lstStyle/>
          <a:p>
            <a:r>
              <a:rPr lang="ru-RU" sz="4800" b="1" dirty="0"/>
              <a:t>Статья 14.9. </a:t>
            </a:r>
            <a:r>
              <a:rPr lang="ru-RU" sz="4800" dirty="0"/>
              <a:t>Ограничение конкуренции органами власти, органами местного самоуправления</a:t>
            </a:r>
          </a:p>
          <a:p>
            <a:endParaRPr lang="ru-RU" sz="4800" dirty="0"/>
          </a:p>
          <a:p>
            <a:r>
              <a:rPr lang="ru-RU" sz="4800" dirty="0"/>
              <a:t>1. Действия (бездействие) должностных лиц федеральных органов исполнительной власти, органов исполнительной власти субъектов Российской Федерации, органов местного самоуправления, иных осуществляющих функции указанных лиц органов или организаций, государственных внебюджетных фондов, а также организаций, участвующих в предоставлении государственных или муниципальных услуг, которые недопустимы в соответствии с антимонопольным законодательством Российской Федерации и приводят или могут привести к недопущению, ограничению или устранению конкуренции, а равно к ограничению свободного перемещения товаров (работ, услуг), свободы экономической деятельности, за исключением случаев, предусмотренных частью 7 статьи 14.32 настоящего Кодекса, -</a:t>
            </a:r>
          </a:p>
          <a:p>
            <a:r>
              <a:rPr lang="ru-RU" sz="4800" dirty="0" smtClean="0"/>
              <a:t>влекут </a:t>
            </a:r>
            <a:r>
              <a:rPr lang="ru-RU" sz="4800" dirty="0"/>
              <a:t>наложение административного штрафа на должностных лиц в размере от пятнадцати тысяч до пятидесяти тысяч рублей</a:t>
            </a:r>
            <a:r>
              <a:rPr lang="ru-RU" sz="4800" dirty="0" smtClean="0"/>
              <a:t>.</a:t>
            </a:r>
          </a:p>
          <a:p>
            <a:endParaRPr lang="ru-RU" sz="4800" dirty="0"/>
          </a:p>
          <a:p>
            <a:r>
              <a:rPr lang="ru-RU" sz="4800" dirty="0" smtClean="0"/>
              <a:t>2</a:t>
            </a:r>
            <a:r>
              <a:rPr lang="ru-RU" sz="4800" dirty="0"/>
              <a:t>. Действия должностных лиц, указанных в части 1 настоящей статьи, которые недопустимы в соответствии с антимонопольным законодательством Российской Федерации и приводят или могут привести к недопущению, ограничению или устранению конкуренции, а равно к ограничению свободного перемещения товаров (работ, услуг), свободы экономической деятельности, если такие должностные лица были ранее подвергнуты административному наказанию за аналогичное административное правонарушение, -</a:t>
            </a:r>
          </a:p>
          <a:p>
            <a:r>
              <a:rPr lang="ru-RU" sz="4800" dirty="0" smtClean="0"/>
              <a:t>Влекут </a:t>
            </a:r>
            <a:r>
              <a:rPr lang="ru-RU" sz="4800" u="sng" dirty="0"/>
              <a:t>дисквалификацию</a:t>
            </a:r>
            <a:r>
              <a:rPr lang="ru-RU" sz="4800" dirty="0"/>
              <a:t> на срок до трех лет</a:t>
            </a:r>
            <a:r>
              <a:rPr lang="ru-RU" sz="4800" dirty="0" smtClean="0"/>
              <a:t>. </a:t>
            </a:r>
          </a:p>
          <a:p>
            <a:endParaRPr lang="ru-RU" sz="4800" dirty="0" smtClean="0"/>
          </a:p>
          <a:p>
            <a:r>
              <a:rPr lang="ru-RU" sz="4800" b="1" dirty="0" smtClean="0"/>
              <a:t>Ст. 14.32, ч.7  </a:t>
            </a:r>
            <a:r>
              <a:rPr lang="ru-RU" sz="4800" dirty="0"/>
              <a:t>Заключение федеральным органом исполнительной власти, органом исполнительной власти субъекта Российской Федерации, органом местного самоуправления, иными осуществляющими функции указанных органов органом или организацией либо государственным внебюджетным фондом недопустимого в соответствии с антимонопольным </a:t>
            </a:r>
            <a:r>
              <a:rPr lang="ru-RU" sz="4800" dirty="0">
                <a:hlinkClick r:id="rId2"/>
              </a:rPr>
              <a:t>законодательством Российской Федерации соглашения либо осуществление указанными органами или организациями недопустимых в соответствии с антимонопольным законодательством Российской Федерации согласованных действий -</a:t>
            </a:r>
          </a:p>
          <a:p>
            <a:r>
              <a:rPr lang="ru-RU" sz="4800" dirty="0"/>
              <a:t>влечет наложение административного штрафа на должностных лиц в размере от двадцати тысяч до пятидесяти тысяч рублей или </a:t>
            </a:r>
            <a:r>
              <a:rPr lang="ru-RU" sz="4800" u="sng" dirty="0"/>
              <a:t>дисквалификацию</a:t>
            </a:r>
            <a:r>
              <a:rPr lang="ru-RU" sz="4800" dirty="0"/>
              <a:t> на срок до трех лет.</a:t>
            </a:r>
          </a:p>
          <a:p>
            <a:endParaRPr lang="ru-RU" dirty="0"/>
          </a:p>
        </p:txBody>
      </p:sp>
      <p:sp>
        <p:nvSpPr>
          <p:cNvPr id="3" name="Заголовок 2"/>
          <p:cNvSpPr>
            <a:spLocks noGrp="1"/>
          </p:cNvSpPr>
          <p:nvPr>
            <p:ph type="title"/>
          </p:nvPr>
        </p:nvSpPr>
        <p:spPr>
          <a:xfrm>
            <a:off x="457200" y="338328"/>
            <a:ext cx="8229600" cy="1362480"/>
          </a:xfrm>
        </p:spPr>
        <p:txBody>
          <a:bodyPr>
            <a:normAutofit/>
          </a:bodyPr>
          <a:lstStyle/>
          <a:p>
            <a:r>
              <a:rPr lang="ru-RU" sz="3200" dirty="0" smtClean="0"/>
              <a:t>Ответственность органов государственной власти и должностных лиц</a:t>
            </a:r>
            <a:endParaRPr lang="ru-RU" sz="3200" dirty="0"/>
          </a:p>
        </p:txBody>
      </p:sp>
    </p:spTree>
    <p:extLst>
      <p:ext uri="{BB962C8B-B14F-4D97-AF65-F5344CB8AC3E}">
        <p14:creationId xmlns:p14="http://schemas.microsoft.com/office/powerpoint/2010/main" val="875546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556792"/>
            <a:ext cx="8640960" cy="4569371"/>
          </a:xfrm>
        </p:spPr>
        <p:txBody>
          <a:bodyPr>
            <a:normAutofit fontScale="25000" lnSpcReduction="20000"/>
          </a:bodyPr>
          <a:lstStyle/>
          <a:p>
            <a:r>
              <a:rPr lang="ru-RU" sz="4800" b="1" dirty="0" smtClean="0"/>
              <a:t>Статья 7.32.4 КоАП РФ</a:t>
            </a:r>
          </a:p>
          <a:p>
            <a:r>
              <a:rPr lang="ru-RU" sz="4800" b="1" dirty="0" smtClean="0"/>
              <a:t>1</a:t>
            </a:r>
            <a:r>
              <a:rPr lang="ru-RU" sz="4800" dirty="0"/>
              <a:t>. </a:t>
            </a:r>
            <a:r>
              <a:rPr lang="ru-RU" sz="4800" dirty="0" err="1"/>
              <a:t>Неразмещение</a:t>
            </a:r>
            <a:r>
              <a:rPr lang="ru-RU" sz="4800" dirty="0"/>
              <a:t> в соответствии с </a:t>
            </a:r>
            <a:r>
              <a:rPr lang="ru-RU" sz="4800" dirty="0">
                <a:hlinkClick r:id="rId2"/>
              </a:rPr>
              <a:t>законодательством Российской Федерации информации о проведении обязательных в соответствии с законодательством Российской Федерации торгов, продаже государственного или муниципального имущества, за исключением случаев, предусмотренных </a:t>
            </a:r>
            <a:r>
              <a:rPr lang="ru-RU" sz="4800" dirty="0">
                <a:hlinkClick r:id="rId3"/>
              </a:rPr>
              <a:t>статьями 7.30 и </a:t>
            </a:r>
            <a:r>
              <a:rPr lang="ru-RU" sz="4800" dirty="0">
                <a:hlinkClick r:id="rId4"/>
              </a:rPr>
              <a:t>7.32.3 настоящего Кодекса, -</a:t>
            </a:r>
          </a:p>
          <a:p>
            <a:r>
              <a:rPr lang="ru-RU" sz="4800" dirty="0"/>
              <a:t>влечет наложение административного штрафа на должностных лиц в размере от сорока тысяч до пятидесяти тысяч рублей; на юридических лиц - от пятидесяти тысяч до ста тысяч рублей.</a:t>
            </a:r>
          </a:p>
          <a:p>
            <a:r>
              <a:rPr lang="ru-RU" sz="4800" b="1" dirty="0"/>
              <a:t>2.</a:t>
            </a:r>
            <a:r>
              <a:rPr lang="ru-RU" sz="4800" dirty="0"/>
              <a:t> Нарушение порядка определения формы проведения обязательных в соответствии с законодательством Российской Федерации торгов, за исключением случаев, предусмотренных </a:t>
            </a:r>
            <a:r>
              <a:rPr lang="ru-RU" sz="4800" dirty="0">
                <a:hlinkClick r:id="rId5"/>
              </a:rPr>
              <a:t>статьями 7.29 и </a:t>
            </a:r>
            <a:r>
              <a:rPr lang="ru-RU" sz="4800" dirty="0">
                <a:hlinkClick r:id="rId4"/>
              </a:rPr>
              <a:t>7.32.3 настоящего Кодекса, -</a:t>
            </a:r>
          </a:p>
          <a:p>
            <a:r>
              <a:rPr lang="ru-RU" sz="4800" dirty="0"/>
              <a:t>влечет наложение административного штрафа на должностных лиц в размере от сорока тысяч до пятидесяти тысяч рублей; на юридических лиц - от пятидесяти тысяч до ста тысяч рублей.</a:t>
            </a:r>
          </a:p>
          <a:p>
            <a:r>
              <a:rPr lang="ru-RU" sz="4800" b="1" dirty="0"/>
              <a:t>3.</a:t>
            </a:r>
            <a:r>
              <a:rPr lang="ru-RU" sz="4800" dirty="0"/>
              <a:t> Размещение недостоверной информации о проведении обязательных в соответствии с законодательством Российской Федерации торгов, продаже государственного или муниципального имущества либо предоставление документации, содержащей недостоверные сведения, за исключением случаев, предусмотренных </a:t>
            </a:r>
            <a:r>
              <a:rPr lang="ru-RU" sz="4800" dirty="0">
                <a:hlinkClick r:id="rId6"/>
              </a:rPr>
              <a:t>статьями 7.31 и </a:t>
            </a:r>
            <a:r>
              <a:rPr lang="ru-RU" sz="4800" dirty="0">
                <a:hlinkClick r:id="rId4"/>
              </a:rPr>
              <a:t>7.32.3 настоящего Кодекса, -</a:t>
            </a:r>
          </a:p>
          <a:p>
            <a:r>
              <a:rPr lang="ru-RU" sz="4800" dirty="0"/>
              <a:t>влечет наложение административного штрафа на должностных лиц в размере от сорока тысяч до пятидесяти тысяч рублей; на юридических лиц - от пятидесяти тысяч до ста тысяч рублей.</a:t>
            </a:r>
          </a:p>
          <a:p>
            <a:r>
              <a:rPr lang="ru-RU" sz="4800" b="1" dirty="0"/>
              <a:t>4. </a:t>
            </a:r>
            <a:r>
              <a:rPr lang="ru-RU" sz="4800" dirty="0"/>
              <a:t>Нарушение сроков размещения информации о проведении обязательных в соответствии с законодательством Российской Федерации торгов, продаже государственного или муниципального имущества, за исключением случаев, предусмотренных </a:t>
            </a:r>
            <a:r>
              <a:rPr lang="ru-RU" sz="4800" dirty="0">
                <a:hlinkClick r:id="rId3"/>
              </a:rPr>
              <a:t>статьями 7.30 и </a:t>
            </a:r>
            <a:r>
              <a:rPr lang="ru-RU" sz="4800" dirty="0">
                <a:hlinkClick r:id="rId4"/>
              </a:rPr>
              <a:t>7.32.3 настоящего Кодекса, -</a:t>
            </a:r>
          </a:p>
          <a:p>
            <a:r>
              <a:rPr lang="ru-RU" sz="4800" dirty="0"/>
              <a:t>влечет наложение административного штрафа на должностных лиц в размере от двадцати тысяч до тридцати тысяч рублей; на юридических лиц - от пятидесяти тысяч до ста тысяч рублей</a:t>
            </a:r>
            <a:r>
              <a:rPr lang="ru-RU" sz="4800" dirty="0" smtClean="0"/>
              <a:t>.</a:t>
            </a:r>
          </a:p>
          <a:p>
            <a:r>
              <a:rPr lang="ru-RU" sz="4800" b="1" dirty="0"/>
              <a:t>5. </a:t>
            </a:r>
            <a:r>
              <a:rPr lang="ru-RU" sz="4800" dirty="0"/>
              <a:t>Нарушение порядка предоставления документации об обязательных в соответствии с законодательством Российской Федерации торгах, порядка разъяснения такой документации, порядка приема заявок на участие в торгах, заявок на участие в продаже государственного или муниципального имущества, за исключением случаев, предусмотренных статьями 7.30 и 7.32.3 настоящего Кодекса, -</a:t>
            </a:r>
          </a:p>
          <a:p>
            <a:r>
              <a:rPr lang="ru-RU" sz="4800" dirty="0"/>
              <a:t>влечет наложение административного штрафа на должностных лиц в размере от двенадцати тысяч до пятнадцати тысяч рублей; на юридических лиц - от двадцати тысяч до тридцати тысяч рублей.</a:t>
            </a:r>
          </a:p>
          <a:p>
            <a:endParaRPr lang="ru-RU" sz="4800" dirty="0"/>
          </a:p>
          <a:p>
            <a:endParaRPr lang="ru-RU" dirty="0"/>
          </a:p>
        </p:txBody>
      </p:sp>
      <p:sp>
        <p:nvSpPr>
          <p:cNvPr id="3" name="Заголовок 2"/>
          <p:cNvSpPr>
            <a:spLocks noGrp="1"/>
          </p:cNvSpPr>
          <p:nvPr>
            <p:ph type="title"/>
          </p:nvPr>
        </p:nvSpPr>
        <p:spPr/>
        <p:txBody>
          <a:bodyPr>
            <a:normAutofit fontScale="90000"/>
          </a:bodyPr>
          <a:lstStyle/>
          <a:p>
            <a:r>
              <a:rPr lang="ru-RU" dirty="0" smtClean="0"/>
              <a:t>Ответственность за нарушения порядка проведения торгов</a:t>
            </a:r>
            <a:endParaRPr lang="ru-RU" dirty="0"/>
          </a:p>
        </p:txBody>
      </p:sp>
    </p:spTree>
    <p:extLst>
      <p:ext uri="{BB962C8B-B14F-4D97-AF65-F5344CB8AC3E}">
        <p14:creationId xmlns:p14="http://schemas.microsoft.com/office/powerpoint/2010/main" val="3176429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556792"/>
            <a:ext cx="8640961" cy="4752528"/>
          </a:xfrm>
        </p:spPr>
        <p:txBody>
          <a:bodyPr>
            <a:noAutofit/>
          </a:bodyPr>
          <a:lstStyle/>
          <a:p>
            <a:r>
              <a:rPr lang="ru-RU" sz="1050" dirty="0" smtClean="0"/>
              <a:t>Ст. 7.32.4 (Продолжение)</a:t>
            </a:r>
          </a:p>
          <a:p>
            <a:r>
              <a:rPr lang="ru-RU" sz="1050" dirty="0" smtClean="0"/>
              <a:t>6</a:t>
            </a:r>
            <a:r>
              <a:rPr lang="ru-RU" sz="1050" dirty="0"/>
              <a:t>. Нарушение установленного законодательством Российской Федерации порядка допуска к участию в обязательных в соответствии с законодательством Российской Федерации торгах, продаже государственного или муниципального имущества, за исключением случаев, предусмотренных </a:t>
            </a:r>
            <a:r>
              <a:rPr lang="ru-RU" sz="1050" dirty="0">
                <a:hlinkClick r:id="rId2"/>
              </a:rPr>
              <a:t>статьями 7.30 и </a:t>
            </a:r>
            <a:r>
              <a:rPr lang="ru-RU" sz="1050" dirty="0">
                <a:hlinkClick r:id="rId3"/>
              </a:rPr>
              <a:t>7.32.3 настоящего Кодекса, </a:t>
            </a:r>
            <a:r>
              <a:rPr lang="ru-RU" sz="1050" dirty="0" smtClean="0">
                <a:hlinkClick r:id="rId3"/>
              </a:rPr>
              <a:t>-</a:t>
            </a:r>
            <a:r>
              <a:rPr lang="ru-RU" sz="1050" dirty="0" smtClean="0"/>
              <a:t> влечет </a:t>
            </a:r>
            <a:r>
              <a:rPr lang="ru-RU" sz="1050" dirty="0"/>
              <a:t>наложение административного штрафа на должностных лиц в размере от тридцати тысяч до сорока тысяч рублей; на юридических лиц - от тридцати тысяч до пятидесяти тысяч рублей.</a:t>
            </a:r>
          </a:p>
          <a:p>
            <a:r>
              <a:rPr lang="ru-RU" sz="1050" dirty="0"/>
              <a:t>7. Нарушение порядка определения победителя обязательных в соответствии с законодательством Российской Федерации торгов, продажи государственного или муниципального имущества, за исключением случаев, предусмотренных </a:t>
            </a:r>
            <a:r>
              <a:rPr lang="ru-RU" sz="1050" dirty="0">
                <a:hlinkClick r:id="rId2"/>
              </a:rPr>
              <a:t>статьями 7.30 и </a:t>
            </a:r>
            <a:r>
              <a:rPr lang="ru-RU" sz="1050" dirty="0">
                <a:hlinkClick r:id="rId3"/>
              </a:rPr>
              <a:t>7.32.3 настоящего Кодекса, </a:t>
            </a:r>
            <a:r>
              <a:rPr lang="ru-RU" sz="1050" dirty="0" smtClean="0">
                <a:hlinkClick r:id="rId3"/>
              </a:rPr>
              <a:t>-</a:t>
            </a:r>
            <a:r>
              <a:rPr lang="ru-RU" sz="1050" dirty="0" smtClean="0"/>
              <a:t> влечет </a:t>
            </a:r>
            <a:r>
              <a:rPr lang="ru-RU" sz="1050" dirty="0"/>
              <a:t>наложение административного штрафа на должностных лиц в размере от тридцати тысяч до сорока тысяч рублей; на юридических лиц - от тридцати тысяч до пятидесяти тысяч рублей.</a:t>
            </a:r>
          </a:p>
          <a:p>
            <a:r>
              <a:rPr lang="ru-RU" sz="1050" dirty="0"/>
              <a:t>8. Нарушение сроков заключения договоров по результатам проведения обязательных в соответствии с законодательством Российской Федерации торгов, продажи государственного или муниципального имущества или в случае, если торги признаны несостоявшимися, либо уклонение организатора торгов, продавца государственного или муниципального имущества, организатора продажи государственного или муниципального имущества от заключения такого договора, за исключением случаев, предусмотренных </a:t>
            </a:r>
            <a:r>
              <a:rPr lang="ru-RU" sz="1050" dirty="0">
                <a:hlinkClick r:id="rId4"/>
              </a:rPr>
              <a:t>статьей 7.32 настоящего Кодекса, </a:t>
            </a:r>
            <a:r>
              <a:rPr lang="ru-RU" sz="1050" dirty="0" smtClean="0">
                <a:hlinkClick r:id="rId4"/>
              </a:rPr>
              <a:t>-</a:t>
            </a:r>
            <a:r>
              <a:rPr lang="ru-RU" sz="1050" dirty="0" smtClean="0"/>
              <a:t> влечет </a:t>
            </a:r>
            <a:r>
              <a:rPr lang="ru-RU" sz="1050" dirty="0"/>
              <a:t>наложение административного штрафа на должностных лиц в размере от тридцати тысяч до сорока тысяч рублей; на юридических лиц - от тридцати тысяч до пятидесяти тысяч рублей.</a:t>
            </a:r>
          </a:p>
          <a:p>
            <a:r>
              <a:rPr lang="ru-RU" sz="1050" dirty="0"/>
              <a:t>9. Изменение организатором обязательных в соответствии с законодательством Российской Федерации торгов, продавцом государственного или муниципального имущества, а также лицом, являющимся стороной договора, условий договора при его заключении или исполнении, установленных в документации о таких торгах, извещении о проведении торгов, информационном сообщении о продаже государственного или муниципального имущества, проектах договоров, по соглашению сторон или в одностороннем порядке в случае, если федеральным законом предусмотрен запрет такого изменения, за исключением случаев, предусмотренных </a:t>
            </a:r>
            <a:r>
              <a:rPr lang="ru-RU" sz="1050" dirty="0">
                <a:hlinkClick r:id="rId4"/>
              </a:rPr>
              <a:t>статьей 7.32 настоящего Кодекса, </a:t>
            </a:r>
            <a:r>
              <a:rPr lang="ru-RU" sz="1050" dirty="0" smtClean="0">
                <a:hlinkClick r:id="rId4"/>
              </a:rPr>
              <a:t>-</a:t>
            </a:r>
            <a:r>
              <a:rPr lang="ru-RU" sz="1050" dirty="0" smtClean="0"/>
              <a:t> влечет </a:t>
            </a:r>
            <a:r>
              <a:rPr lang="ru-RU" sz="1050" dirty="0"/>
              <a:t>наложение административного штрафа на граждан в размере от двух тысяч до трех тысяч рублей; на должностных лиц - от двадцати тысяч до тридцати тысяч рублей; на юридических лиц - от пятидесяти тысяч до трехсот тысяч рублей.</a:t>
            </a:r>
          </a:p>
          <a:p>
            <a:r>
              <a:rPr lang="ru-RU" sz="1050" dirty="0"/>
              <a:t>10. Нарушение установленных законодательством Российской Федерации процедуры и порядка организации и проведения обязательных в соответствии с законодательством Российской Федерации торгов, продажи государственного или муниципального имущества, за исключением случаев, предусмотренных </a:t>
            </a:r>
            <a:r>
              <a:rPr lang="ru-RU" sz="1050" dirty="0">
                <a:hlinkClick r:id=""/>
              </a:rPr>
              <a:t>частями 1 - 9 настоящей статьи и </a:t>
            </a:r>
            <a:r>
              <a:rPr lang="ru-RU" sz="1050" dirty="0">
                <a:hlinkClick r:id="rId5"/>
              </a:rPr>
              <a:t>статьями 7.29 - </a:t>
            </a:r>
            <a:r>
              <a:rPr lang="ru-RU" sz="1050" dirty="0">
                <a:hlinkClick r:id="rId4"/>
              </a:rPr>
              <a:t>7.32 и </a:t>
            </a:r>
            <a:r>
              <a:rPr lang="ru-RU" sz="1050" dirty="0">
                <a:hlinkClick r:id="rId3"/>
              </a:rPr>
              <a:t>7.32.3 настоящего Кодекса, </a:t>
            </a:r>
            <a:r>
              <a:rPr lang="ru-RU" sz="1050" dirty="0" smtClean="0">
                <a:hlinkClick r:id="rId3"/>
              </a:rPr>
              <a:t>-</a:t>
            </a:r>
            <a:r>
              <a:rPr lang="ru-RU" sz="1050" dirty="0" smtClean="0"/>
              <a:t> влечет </a:t>
            </a:r>
            <a:r>
              <a:rPr lang="ru-RU" sz="1050" dirty="0"/>
              <a:t>наложение административного штрафа на должностных лиц в размере от трех тысяч до десяти тысяч рублей; на юридических лиц - от двадцати тысяч до тридцати тысяч рублей.</a:t>
            </a:r>
          </a:p>
          <a:p>
            <a:endParaRPr lang="ru-RU" sz="1050" dirty="0"/>
          </a:p>
        </p:txBody>
      </p:sp>
      <p:sp>
        <p:nvSpPr>
          <p:cNvPr id="3" name="Заголовок 2"/>
          <p:cNvSpPr>
            <a:spLocks noGrp="1"/>
          </p:cNvSpPr>
          <p:nvPr>
            <p:ph type="title"/>
          </p:nvPr>
        </p:nvSpPr>
        <p:spPr/>
        <p:txBody>
          <a:bodyPr>
            <a:normAutofit fontScale="90000"/>
          </a:bodyPr>
          <a:lstStyle/>
          <a:p>
            <a:r>
              <a:rPr lang="ru-RU" dirty="0"/>
              <a:t>Ответственность за нарушения порядка проведения торгов</a:t>
            </a:r>
          </a:p>
        </p:txBody>
      </p:sp>
    </p:spTree>
    <p:extLst>
      <p:ext uri="{BB962C8B-B14F-4D97-AF65-F5344CB8AC3E}">
        <p14:creationId xmlns:p14="http://schemas.microsoft.com/office/powerpoint/2010/main" val="311619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16832"/>
            <a:ext cx="8640959" cy="4209331"/>
          </a:xfrm>
        </p:spPr>
        <p:txBody>
          <a:bodyPr>
            <a:normAutofit fontScale="55000" lnSpcReduction="20000"/>
          </a:bodyPr>
          <a:lstStyle/>
          <a:p>
            <a:pPr marL="0" indent="0" algn="ctr">
              <a:buNone/>
            </a:pPr>
            <a:r>
              <a:rPr lang="ru-RU" b="1" dirty="0" smtClean="0"/>
              <a:t>Порядок расчета штрафа изложен в примечании 4 к статье 14.31 КоАП РФ</a:t>
            </a:r>
          </a:p>
          <a:p>
            <a:endParaRPr lang="ru-RU" dirty="0" smtClean="0"/>
          </a:p>
          <a:p>
            <a:r>
              <a:rPr lang="ru-RU" dirty="0" smtClean="0"/>
              <a:t>За </a:t>
            </a:r>
            <a:r>
              <a:rPr lang="ru-RU" dirty="0"/>
              <a:t>совершение административного правонарушения, предусмотренного настоящей статьей либо статьей 14.31.2, 14.32 или 14.33 настоящего Кодекса, при отсутствии обстоятельств, смягчающих и отягчающих административную ответственность, административный штраф налагается на юридическое лицо в размере суммы минимального размера административного штрафа, предусмотренного за совершение данного административного правонарушения, и половины разности максимального размера административного штрафа, предусмотренного за совершение данного административного правонарушения, и минимального размера административного штрафа, предусмотренного за совершение данного административного правонарушения. При наличии обстоятельств, предусмотренных пунктами 5 и 6 части 1 статьи 4.2 настоящего Кодекса, административный штраф налагается на юридическое лицо в размере суммы минимального размера административного штрафа, предусмотренного за совершение данного административного правонарушения. При наличии обстоятельств, смягчающих административную ответственность, за исключением обстоятельств, предусмотренных пунктами 5 и 6 части 1 статьи 4.2 настоящего Кодекса, размер административного штрафа, налагаемого на юридическое лицо, подлежит уменьшению за каждое такое обстоятельство на одну восьмую разности максимального размера административного штрафа, предусмотренного за совершение данного административного правонарушения, и минимального размера административного штрафа, предусмотренного за совершение данного административного правонарушения. При наличии обстоятельств, отягчающих административную ответственность, размер административного штрафа, налагаемого на юридическое лицо, подлежит увеличению за каждое такое обстоятельство на одну восьмую разности максимального размера административного штрафа, предусмотренного за совершение данного административного правонарушения, и минимального размера административного штрафа, предусмотренного за совершение данного административного правонарушения.</a:t>
            </a:r>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Порядок расчета штрафа по статьям 14.31-14.33</a:t>
            </a:r>
            <a:endParaRPr lang="ru-RU" dirty="0"/>
          </a:p>
        </p:txBody>
      </p:sp>
    </p:spTree>
    <p:extLst>
      <p:ext uri="{BB962C8B-B14F-4D97-AF65-F5344CB8AC3E}">
        <p14:creationId xmlns:p14="http://schemas.microsoft.com/office/powerpoint/2010/main" val="159412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340768"/>
            <a:ext cx="8712968" cy="5040560"/>
          </a:xfrm>
        </p:spPr>
        <p:txBody>
          <a:bodyPr>
            <a:normAutofit fontScale="25000" lnSpcReduction="20000"/>
          </a:bodyPr>
          <a:lstStyle/>
          <a:p>
            <a:r>
              <a:rPr lang="ru-RU" sz="4200" b="1" dirty="0"/>
              <a:t>Статья 178. Ограничение конкуренции</a:t>
            </a:r>
            <a:endParaRPr lang="ru-RU" sz="4200" dirty="0"/>
          </a:p>
          <a:p>
            <a:endParaRPr lang="ru-RU" sz="4200" dirty="0" smtClean="0"/>
          </a:p>
          <a:p>
            <a:r>
              <a:rPr lang="ru-RU" sz="4200" dirty="0" smtClean="0"/>
              <a:t>1</a:t>
            </a:r>
            <a:r>
              <a:rPr lang="ru-RU" sz="4200" dirty="0"/>
              <a:t>. Ограничение конкуренции путем заключения между хозяйствующими субъектами-конкурентами ограничивающего конкуренцию соглашения (картеля), запрещенного в соответствии с антимонопольным </a:t>
            </a:r>
            <a:r>
              <a:rPr lang="ru-RU" sz="4200" dirty="0">
                <a:hlinkClick r:id="rId2"/>
              </a:rPr>
              <a:t>законодательством</a:t>
            </a:r>
            <a:r>
              <a:rPr lang="ru-RU" sz="4200" dirty="0"/>
              <a:t> Российской Федерации, если это деяние причинило крупный ущерб гражданам, организациям или государству либо повлекло извлечение дохода в крупном размере, -</a:t>
            </a:r>
          </a:p>
          <a:p>
            <a:r>
              <a:rPr lang="ru-RU" sz="4200" dirty="0" smtClean="0"/>
              <a:t>наказываются </a:t>
            </a:r>
            <a:r>
              <a:rPr lang="ru-RU" sz="4200" dirty="0"/>
              <a:t>штрафом в размере от трехсот тысяч до пятисот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трех лет с лишением права занимать определенные должности или заниматься определенной деятельностью на срок до одного года или без такового, либо лишением свободы на срок до трех лет с лишением права занимать определенные должности или заниматься определенной деятельностью до одного года либо без такового.</a:t>
            </a:r>
          </a:p>
          <a:p>
            <a:r>
              <a:rPr lang="ru-RU" sz="4200" dirty="0" smtClean="0"/>
              <a:t>2</a:t>
            </a:r>
            <a:r>
              <a:rPr lang="ru-RU" sz="4200" dirty="0"/>
              <a:t>. Те же деяния:</a:t>
            </a:r>
          </a:p>
          <a:p>
            <a:r>
              <a:rPr lang="ru-RU" sz="4200" dirty="0"/>
              <a:t>а) совершенные лицом с использованием своего служебного положения;</a:t>
            </a:r>
          </a:p>
          <a:p>
            <a:r>
              <a:rPr lang="ru-RU" sz="4200" dirty="0"/>
              <a:t>б) сопряженные с уничтожением или повреждением чужого имущества либо с угрозой его уничтожения или повреждения, при отсутствии признаков вымогательства;</a:t>
            </a:r>
          </a:p>
          <a:p>
            <a:r>
              <a:rPr lang="ru-RU" sz="4200" dirty="0"/>
              <a:t>в) причинившие особо крупный ущерб либо повлекшие извлечение дохода в особо крупном размере, -</a:t>
            </a:r>
          </a:p>
          <a:p>
            <a:r>
              <a:rPr lang="ru-RU" sz="4200" dirty="0"/>
              <a:t>наказываются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шести лет со штрафом в размере до одного миллиона рублей или в размере заработной платы или иного дохода осужденного за период до пяти лет или без такового и с лишением права занимать определенные должности или заниматься определенной деятельностью на срок от одного года до трех лет или без такового.</a:t>
            </a:r>
          </a:p>
          <a:p>
            <a:r>
              <a:rPr lang="ru-RU" sz="4200" dirty="0" smtClean="0"/>
              <a:t>3</a:t>
            </a:r>
            <a:r>
              <a:rPr lang="ru-RU" sz="4200" dirty="0"/>
              <a:t>. Деяния, предусмотренные </a:t>
            </a:r>
            <a:r>
              <a:rPr lang="ru-RU" sz="4200" dirty="0">
                <a:hlinkClick r:id="rId3" action="ppaction://hlinkfile"/>
              </a:rPr>
              <a:t>частями первой</a:t>
            </a:r>
            <a:r>
              <a:rPr lang="ru-RU" sz="4200" dirty="0"/>
              <a:t> или </a:t>
            </a:r>
            <a:r>
              <a:rPr lang="ru-RU" sz="4200" dirty="0">
                <a:hlinkClick r:id="rId4" action="ppaction://hlinkfile"/>
              </a:rPr>
              <a:t>второй</a:t>
            </a:r>
            <a:r>
              <a:rPr lang="ru-RU" sz="4200" dirty="0"/>
              <a:t> настоящей статьи, совершенные с применением насилия или с угрозой его применения, -</a:t>
            </a:r>
          </a:p>
          <a:p>
            <a:r>
              <a:rPr lang="ru-RU" sz="4200" dirty="0"/>
              <a:t>наказываются принудительными работами на срок до пяти лет с лишением права занимать определенные должности или заниматься определенной деятельностью на срок от одного года до трех лет либо лишением свободы на срок до семи лет с лишением права занимать определенные должности или заниматься определенной деятельностью на срок от одного года до трех лет.</a:t>
            </a:r>
          </a:p>
          <a:p>
            <a:r>
              <a:rPr lang="ru-RU" sz="4200" dirty="0" smtClean="0"/>
              <a:t>Примечания</a:t>
            </a:r>
            <a:r>
              <a:rPr lang="ru-RU" sz="4200" dirty="0"/>
              <a:t>. 1. Доходом в крупном размере в настоящей статье признается доход, сумма которого превышает пятьдесят миллионов рублей, а доходом в особо крупном размере - двести пятьдесят миллионов рублей.</a:t>
            </a:r>
          </a:p>
          <a:p>
            <a:r>
              <a:rPr lang="ru-RU" sz="4200" dirty="0"/>
              <a:t>2. Крупным ущербом в настоящей статье признается ущерб, сумма которого превышает десять миллионов рублей, а особо крупным ущербом - тридцать миллионов рублей.</a:t>
            </a:r>
          </a:p>
          <a:p>
            <a:r>
              <a:rPr lang="ru-RU" sz="4200" dirty="0"/>
              <a:t>3. Лицо, совершившее преступление, предусмотренное настоящей статьей, освобождается от уголовной ответственности, если оно первым из числа соучастников преступления добровольно сообщило об этом преступлении, активно способствовало его раскрытию и (или) расследованию, возместило причиненный этим преступлением ущерб или иным образом загладило причиненный </a:t>
            </a:r>
            <a:r>
              <a:rPr lang="ru-RU" sz="4200" dirty="0">
                <a:hlinkClick r:id="rId5"/>
              </a:rPr>
              <a:t>вред</a:t>
            </a:r>
            <a:r>
              <a:rPr lang="ru-RU" sz="4200" dirty="0"/>
              <a:t> и если в его действиях не содержится иного состава преступления.</a:t>
            </a:r>
          </a:p>
          <a:p>
            <a:endParaRPr lang="ru-RU" sz="4200" dirty="0"/>
          </a:p>
          <a:p>
            <a:endParaRPr lang="ru-RU" dirty="0"/>
          </a:p>
        </p:txBody>
      </p:sp>
      <p:sp>
        <p:nvSpPr>
          <p:cNvPr id="3" name="Заголовок 2"/>
          <p:cNvSpPr>
            <a:spLocks noGrp="1"/>
          </p:cNvSpPr>
          <p:nvPr>
            <p:ph type="title"/>
          </p:nvPr>
        </p:nvSpPr>
        <p:spPr>
          <a:xfrm>
            <a:off x="457200" y="338328"/>
            <a:ext cx="8229600" cy="930432"/>
          </a:xfrm>
        </p:spPr>
        <p:txBody>
          <a:bodyPr/>
          <a:lstStyle/>
          <a:p>
            <a:r>
              <a:rPr lang="ru-RU" dirty="0" smtClean="0"/>
              <a:t>Уголовная ответственность </a:t>
            </a:r>
            <a:endParaRPr lang="ru-RU" dirty="0"/>
          </a:p>
        </p:txBody>
      </p:sp>
    </p:spTree>
    <p:extLst>
      <p:ext uri="{BB962C8B-B14F-4D97-AF65-F5344CB8AC3E}">
        <p14:creationId xmlns:p14="http://schemas.microsoft.com/office/powerpoint/2010/main" val="209493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9" y="1844824"/>
            <a:ext cx="8496943" cy="4281339"/>
          </a:xfrm>
        </p:spPr>
        <p:txBody>
          <a:bodyPr>
            <a:normAutofit/>
          </a:bodyPr>
          <a:lstStyle/>
          <a:p>
            <a:r>
              <a:rPr lang="ru-RU" sz="1400" dirty="0" smtClean="0"/>
              <a:t>Осуществить расчет штрафа для юридических лиц в соответствии с примечанием  4 к ст. 14.31 для следующих случаев</a:t>
            </a:r>
          </a:p>
          <a:p>
            <a:endParaRPr lang="ru-RU" sz="1400" dirty="0"/>
          </a:p>
          <a:p>
            <a:r>
              <a:rPr lang="ru-RU" sz="1400" dirty="0" smtClean="0"/>
              <a:t>По ч. 2 ст. 14.31, исходя из: общей  выручки нарушителя за год, предшествующий дате выявления нарушения, в размере 5 432 731 руб., из них на рынке, на котором совершено нарушение, выручка за данный период составила 4982 919 руб. Выявлено 2 смягчающих обстоятельства, отягчающих обстоятельств не выявлено</a:t>
            </a:r>
          </a:p>
          <a:p>
            <a:endParaRPr lang="ru-RU" sz="1400" dirty="0"/>
          </a:p>
          <a:p>
            <a:r>
              <a:rPr lang="ru-RU" sz="1400" dirty="0" smtClean="0"/>
              <a:t>По ч. 2 ст. 14.32 КоАП РФ, исходя из следующих данных: общая выручка за год, предшествующий дате выявления нарушения – 13 264 500 руб. Сумма </a:t>
            </a:r>
            <a:r>
              <a:rPr lang="ru-RU" sz="1400" dirty="0" err="1" smtClean="0"/>
              <a:t>нмц</a:t>
            </a:r>
            <a:r>
              <a:rPr lang="ru-RU" sz="1400" dirty="0" smtClean="0"/>
              <a:t> торгов, на которых выявлено нарушение, - 3 678402 руб.. Выявлено 1 отягчающее обстоятельство, смягчающие обстоятельства отсутствуют;</a:t>
            </a:r>
          </a:p>
          <a:p>
            <a:endParaRPr lang="ru-RU" sz="1400" dirty="0"/>
          </a:p>
          <a:p>
            <a:r>
              <a:rPr lang="ru-RU" sz="1400" dirty="0" smtClean="0"/>
              <a:t>По ч. </a:t>
            </a:r>
            <a:r>
              <a:rPr lang="ru-RU" sz="1400" smtClean="0"/>
              <a:t>2 </a:t>
            </a:r>
            <a:r>
              <a:rPr lang="ru-RU" sz="1400" dirty="0" smtClean="0"/>
              <a:t>ст. 14.33 КоАП РФ, исходя </a:t>
            </a:r>
            <a:r>
              <a:rPr lang="ru-RU" sz="1400" dirty="0"/>
              <a:t>из выручки правонарушителя от реализации товара (работы, услуги), на рынке которого совершено </a:t>
            </a:r>
            <a:r>
              <a:rPr lang="ru-RU" sz="1400" dirty="0" smtClean="0"/>
              <a:t>правонарушение, за год, предшествующий нарушению, в размере 9509601 руб. Смягчающие и отягчающие обстоятельства отсутствуют.</a:t>
            </a:r>
            <a:endParaRPr lang="ru-RU" sz="1400" dirty="0"/>
          </a:p>
          <a:p>
            <a:endParaRPr lang="ru-RU" sz="1400" dirty="0"/>
          </a:p>
        </p:txBody>
      </p:sp>
      <p:sp>
        <p:nvSpPr>
          <p:cNvPr id="3" name="Заголовок 2"/>
          <p:cNvSpPr>
            <a:spLocks noGrp="1"/>
          </p:cNvSpPr>
          <p:nvPr>
            <p:ph type="title"/>
          </p:nvPr>
        </p:nvSpPr>
        <p:spPr/>
        <p:txBody>
          <a:bodyPr>
            <a:normAutofit fontScale="90000"/>
          </a:bodyPr>
          <a:lstStyle/>
          <a:p>
            <a:r>
              <a:rPr lang="ru-RU" dirty="0" smtClean="0"/>
              <a:t>Задание для самостоятельной работы</a:t>
            </a:r>
            <a:endParaRPr lang="ru-RU" dirty="0"/>
          </a:p>
        </p:txBody>
      </p:sp>
    </p:spTree>
    <p:extLst>
      <p:ext uri="{BB962C8B-B14F-4D97-AF65-F5344CB8AC3E}">
        <p14:creationId xmlns:p14="http://schemas.microsoft.com/office/powerpoint/2010/main" val="112041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2132856"/>
            <a:ext cx="7776863" cy="3993307"/>
          </a:xfrm>
        </p:spPr>
        <p:txBody>
          <a:bodyPr>
            <a:normAutofit fontScale="47500" lnSpcReduction="20000"/>
          </a:bodyPr>
          <a:lstStyle/>
          <a:p>
            <a:r>
              <a:rPr lang="ru-RU" sz="4000" b="1" dirty="0"/>
              <a:t>Статья 14.31. Злоупотребление доминирующим положением на товарном рынке</a:t>
            </a:r>
          </a:p>
          <a:p>
            <a:r>
              <a:rPr lang="ru-RU" sz="4000" dirty="0" smtClean="0"/>
              <a:t>(если последствия в виде ущемления интересов иных лиц)</a:t>
            </a:r>
            <a:endParaRPr lang="ru-RU" sz="4000" dirty="0"/>
          </a:p>
          <a:p>
            <a:r>
              <a:rPr lang="ru-RU" sz="4000" dirty="0"/>
              <a:t>1. Совершение занимающим доминирующее положение на товарном рынке хозяйствующим субъектом, за исключением субъекта естественной монополии, действий, признаваемых злоупотреблением доминирующим положением и недопустимых в соответствии с антимонопольным </a:t>
            </a:r>
            <a:r>
              <a:rPr lang="ru-RU" sz="4000" dirty="0">
                <a:hlinkClick r:id="rId2"/>
              </a:rPr>
              <a:t>законодательством Российской Федерации, если такие действия приводят или могут привести к ущемлению интересов других лиц и при этом результатом таких действий не является и не может являться недопущение, ограничение или устранение конкуренции, за исключением случаев, предусмотренных </a:t>
            </a:r>
            <a:r>
              <a:rPr lang="ru-RU" sz="4000" dirty="0">
                <a:hlinkClick r:id="rId3"/>
              </a:rPr>
              <a:t>статьей 9.21 настоящего Кодекса, -</a:t>
            </a:r>
          </a:p>
          <a:p>
            <a:r>
              <a:rPr lang="ru-RU" sz="4000" dirty="0" smtClean="0"/>
              <a:t>влечет </a:t>
            </a:r>
            <a:r>
              <a:rPr lang="ru-RU" sz="4000" dirty="0"/>
              <a:t>наложение административного штрафа на должностных лиц в размере от пятнадцати тысяч до двадцати тысяч рублей; на юридических лиц - от трехсот тысяч до одного миллиона рублей.</a:t>
            </a:r>
          </a:p>
          <a:p>
            <a:endParaRPr lang="ru-RU" dirty="0"/>
          </a:p>
        </p:txBody>
      </p:sp>
      <p:sp>
        <p:nvSpPr>
          <p:cNvPr id="3" name="Заголовок 2"/>
          <p:cNvSpPr>
            <a:spLocks noGrp="1"/>
          </p:cNvSpPr>
          <p:nvPr>
            <p:ph type="title"/>
          </p:nvPr>
        </p:nvSpPr>
        <p:spPr/>
        <p:txBody>
          <a:bodyPr>
            <a:normAutofit fontScale="90000"/>
          </a:bodyPr>
          <a:lstStyle/>
          <a:p>
            <a:r>
              <a:rPr lang="ru-RU" dirty="0" smtClean="0"/>
              <a:t>Ответственность за совершение монополистической деятельности</a:t>
            </a:r>
            <a:endParaRPr lang="ru-RU" dirty="0"/>
          </a:p>
        </p:txBody>
      </p:sp>
    </p:spTree>
    <p:extLst>
      <p:ext uri="{BB962C8B-B14F-4D97-AF65-F5344CB8AC3E}">
        <p14:creationId xmlns:p14="http://schemas.microsoft.com/office/powerpoint/2010/main" val="392271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556792"/>
            <a:ext cx="8568952" cy="4968552"/>
          </a:xfrm>
        </p:spPr>
        <p:txBody>
          <a:bodyPr>
            <a:noAutofit/>
          </a:bodyPr>
          <a:lstStyle/>
          <a:p>
            <a:r>
              <a:rPr lang="ru-RU" sz="1200" dirty="0"/>
              <a:t>Статья 14.31. Злоупотребление доминирующим положением на товарном </a:t>
            </a:r>
            <a:r>
              <a:rPr lang="ru-RU" sz="1200" dirty="0" smtClean="0"/>
              <a:t>рынке</a:t>
            </a:r>
          </a:p>
          <a:p>
            <a:endParaRPr lang="ru-RU" sz="1200" dirty="0"/>
          </a:p>
          <a:p>
            <a:r>
              <a:rPr lang="ru-RU" sz="1200" dirty="0" smtClean="0"/>
              <a:t>Ч. 2</a:t>
            </a:r>
            <a:r>
              <a:rPr lang="ru-RU" sz="1200" dirty="0"/>
              <a:t>. Совершение занимающим доминирующее положение на товарном рынке хозяйствующим субъектом действий, признаваемых злоупотреблением доминирующим положением и недопустимых в соответствии с антимонопольным законодательством Российской Федерации, если результатом таких действий является или может являться недопущение, ограничение или устранение конкуренции либо совершение субъектом естественной монополии действий, признаваемых злоупотреблением доминирующим положением и недопустимых в соответствии с антимонопольным законодательством Российской Федерации, за исключением случаев, предусмотренных статьей 9.21 настоящего Кодекса, -</a:t>
            </a:r>
          </a:p>
          <a:p>
            <a:r>
              <a:rPr lang="ru-RU" sz="1200" dirty="0"/>
              <a:t>влечет наложение административного штрафа на должностных лиц в размере от двадцати тысяч до пятидесяти тысяч рублей либо дисквалификацию на срок до трех лет; на юридических лиц - от одной сотой до пятнадцати сотых размера суммы выручки правонарушителя от реализации товара (работы, услуги), на рынке которого совершено административное правонарушение, либо размера суммы расходов правонарушителя на приобретение товара (работы, услуги), на рынке которого совершено административное правонарушение, но не более одной пятидесятой совокупного размера суммы выручки правонарушителя от реализации всех товаров (работ, услуг) и не менее ста тысяч рублей, а в случае, если сумма выручки правонарушителя от реализации товара (работы, услуги), на рынке которого совершено административное правонарушение, либо сумма расходов правонарушителя на приобретение товара (работы, услуги), на рынке которого совершено административное правонарушение, превышает 75 </a:t>
            </a:r>
            <a:r>
              <a:rPr lang="ru-RU" sz="1200" dirty="0" smtClean="0"/>
              <a:t>% совокупного </a:t>
            </a:r>
            <a:r>
              <a:rPr lang="ru-RU" sz="1200" dirty="0"/>
              <a:t>размера суммы выручки правонарушителя от реализации всех товаров (работ, услуг) или административное правонарушение совершено на рынке товаров (работ, услуг), реализация которых осуществляется по регулируемым в соответствии с законодательством Российской Федерации ценам (тарифам), - в размере от трех тысячных до трех сотых размера суммы выручки правонарушителя от реализации товара (работы, услуги), на рынке которого совершено административное правонарушение, либо размера суммы расходов правонарушителя на приобретение товара (работы, услуги), на рынке которого совершено административное правонарушение, но не более одной пятидесятой совокупного размера суммы выручки правонарушителя от реализации всех товаров (работ, услуг) и не менее ста тысяч рублей.</a:t>
            </a:r>
          </a:p>
          <a:p>
            <a:endParaRPr lang="ru-RU" sz="1200" dirty="0"/>
          </a:p>
        </p:txBody>
      </p:sp>
      <p:sp>
        <p:nvSpPr>
          <p:cNvPr id="3" name="Заголовок 2"/>
          <p:cNvSpPr>
            <a:spLocks noGrp="1"/>
          </p:cNvSpPr>
          <p:nvPr>
            <p:ph type="title"/>
          </p:nvPr>
        </p:nvSpPr>
        <p:spPr>
          <a:xfrm>
            <a:off x="457200" y="338328"/>
            <a:ext cx="8229600" cy="1146456"/>
          </a:xfrm>
        </p:spPr>
        <p:txBody>
          <a:bodyPr>
            <a:normAutofit fontScale="90000"/>
          </a:bodyPr>
          <a:lstStyle/>
          <a:p>
            <a:r>
              <a:rPr lang="ru-RU" dirty="0" smtClean="0"/>
              <a:t>Ответственность за совершение монополистической деятельности</a:t>
            </a:r>
            <a:endParaRPr lang="ru-RU" dirty="0"/>
          </a:p>
        </p:txBody>
      </p:sp>
    </p:spTree>
    <p:extLst>
      <p:ext uri="{BB962C8B-B14F-4D97-AF65-F5344CB8AC3E}">
        <p14:creationId xmlns:p14="http://schemas.microsoft.com/office/powerpoint/2010/main" val="234647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b="1" dirty="0"/>
              <a:t>Статья 14.31.2. Манипулирование ценами на оптовом и (или) розничных рынках электрической энергии (мощности)</a:t>
            </a:r>
          </a:p>
          <a:p>
            <a:endParaRPr lang="ru-RU" dirty="0"/>
          </a:p>
          <a:p>
            <a:r>
              <a:rPr lang="ru-RU" dirty="0"/>
              <a:t>1. Манипулирование ценами на оптовом и (или) розничных рынках электрической энергии (мощности) участниками оптового и (или) розничного рынков электрической энергии (мощности), не занимающими </a:t>
            </a:r>
            <a:r>
              <a:rPr lang="ru-RU" dirty="0">
                <a:hlinkClick r:id="rId2"/>
              </a:rPr>
              <a:t>доминирующего положения на соответствующих рынках электрической энергии (мощности), -</a:t>
            </a:r>
          </a:p>
          <a:p>
            <a:r>
              <a:rPr lang="ru-RU" dirty="0"/>
              <a:t>влечет наложение административного штрафа на должностных лиц в размере от двадцати тысяч до пятидесяти тысяч рублей; на юридических лиц - от пятисот тысяч до одного миллиона рублей.</a:t>
            </a:r>
          </a:p>
          <a:p>
            <a:r>
              <a:rPr lang="ru-RU" dirty="0"/>
              <a:t>2. Совершение административного правонарушения, предусмотренного </a:t>
            </a:r>
            <a:r>
              <a:rPr lang="ru-RU" dirty="0">
                <a:hlinkClick r:id=""/>
              </a:rPr>
              <a:t>частью 1 настоящей статьи, должностным лицом, ранее подвергнутым административному наказанию за аналогичное административное правонарушение, -</a:t>
            </a:r>
          </a:p>
          <a:p>
            <a:r>
              <a:rPr lang="ru-RU" dirty="0"/>
              <a:t>влечет дисквалификацию на срок от одного года до трех лет.</a:t>
            </a:r>
          </a:p>
          <a:p>
            <a:endParaRPr lang="ru-RU" dirty="0"/>
          </a:p>
        </p:txBody>
      </p:sp>
      <p:sp>
        <p:nvSpPr>
          <p:cNvPr id="3" name="Заголовок 2"/>
          <p:cNvSpPr>
            <a:spLocks noGrp="1"/>
          </p:cNvSpPr>
          <p:nvPr>
            <p:ph type="title"/>
          </p:nvPr>
        </p:nvSpPr>
        <p:spPr/>
        <p:txBody>
          <a:bodyPr>
            <a:normAutofit fontScale="90000"/>
          </a:bodyPr>
          <a:lstStyle/>
          <a:p>
            <a:r>
              <a:rPr lang="ru-RU" dirty="0"/>
              <a:t>Ответственность за совершение монополистической деятельности</a:t>
            </a:r>
          </a:p>
        </p:txBody>
      </p:sp>
    </p:spTree>
    <p:extLst>
      <p:ext uri="{BB962C8B-B14F-4D97-AF65-F5344CB8AC3E}">
        <p14:creationId xmlns:p14="http://schemas.microsoft.com/office/powerpoint/2010/main" val="277838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916832"/>
            <a:ext cx="8424935" cy="4209331"/>
          </a:xfrm>
        </p:spPr>
        <p:txBody>
          <a:bodyPr>
            <a:noAutofit/>
          </a:bodyPr>
          <a:lstStyle/>
          <a:p>
            <a:pPr algn="ctr"/>
            <a:r>
              <a:rPr lang="ru-RU" sz="1400" b="1" dirty="0" smtClean="0"/>
              <a:t>Ответственность за картель, и координацию экономической деятельности (ст. 14.32 КоАП РФ)</a:t>
            </a:r>
            <a:endParaRPr lang="ru-RU" sz="1400" b="1" dirty="0"/>
          </a:p>
          <a:p>
            <a:endParaRPr lang="ru-RU" sz="800" dirty="0"/>
          </a:p>
          <a:p>
            <a:r>
              <a:rPr lang="ru-RU" sz="1200" dirty="0" smtClean="0"/>
              <a:t>Ч. 1</a:t>
            </a:r>
            <a:r>
              <a:rPr lang="ru-RU" sz="1200" dirty="0"/>
              <a:t>. Заключение хозяйствующим субъектом соглашения, признаваемого в соответствии с антимонопольным </a:t>
            </a:r>
            <a:r>
              <a:rPr lang="ru-RU" sz="1200" dirty="0">
                <a:hlinkClick r:id="rId2"/>
              </a:rPr>
              <a:t>законодательством Российской Федерации картелем, за исключением случаев, предусмотренных </a:t>
            </a:r>
            <a:r>
              <a:rPr lang="ru-RU" sz="1200" dirty="0">
                <a:hlinkClick r:id=""/>
              </a:rPr>
              <a:t>частью 2 настоящей статьи, либо участие в нем -</a:t>
            </a:r>
          </a:p>
          <a:p>
            <a:r>
              <a:rPr lang="ru-RU" sz="1200" dirty="0"/>
              <a:t>влечет наложение административного штрафа на должностных лиц в размере от сорока тысяч до пятидесяти тысяч рублей или дисквалификацию на срок от одного года до трех лет; на юридических лиц - от трех сотых до пятнадцати сотых размера суммы выручки правонарушителя от реализации товара (работы, услуги), на рынке которого совершено административное правонарушение, либо размера суммы расходов правонарушителя на приобретение товара (работы, услуги), на рынке которого совершено административное правонарушение, но не менее ста тысяч рублей</a:t>
            </a:r>
            <a:r>
              <a:rPr lang="ru-RU" sz="1200" dirty="0" smtClean="0"/>
              <a:t>.</a:t>
            </a:r>
          </a:p>
          <a:p>
            <a:endParaRPr lang="ru-RU" sz="1200" dirty="0" smtClean="0"/>
          </a:p>
          <a:p>
            <a:endParaRPr lang="ru-RU" sz="1200" dirty="0"/>
          </a:p>
          <a:p>
            <a:r>
              <a:rPr lang="ru-RU" sz="1200" dirty="0" smtClean="0"/>
              <a:t>Ч. 5</a:t>
            </a:r>
            <a:r>
              <a:rPr lang="ru-RU" sz="1200" dirty="0"/>
              <a:t>. Координация экономической деятельности хозяйствующих субъектов, недопустимая в соответствии с антимонопольным </a:t>
            </a:r>
            <a:r>
              <a:rPr lang="ru-RU" sz="1200" dirty="0">
                <a:hlinkClick r:id="rId3"/>
              </a:rPr>
              <a:t>законодательством Российской Федерации, -</a:t>
            </a:r>
          </a:p>
          <a:p>
            <a:endParaRPr lang="ru-RU" sz="1200" dirty="0" smtClean="0"/>
          </a:p>
          <a:p>
            <a:r>
              <a:rPr lang="ru-RU" sz="1200" dirty="0" smtClean="0"/>
              <a:t>влечет </a:t>
            </a:r>
            <a:r>
              <a:rPr lang="ru-RU" sz="1200" dirty="0"/>
              <a:t>наложение административного штрафа на граждан в размере от сорока тысяч до пятидесяти тысяч рублей; на должностных лиц - от сорока тысяч до пятидесяти тысяч рублей или дисквалификацию на срок до трех лет; на юридических лиц - от одного миллиона до пяти миллионов рублей</a:t>
            </a:r>
            <a:r>
              <a:rPr lang="ru-RU" sz="1200" dirty="0" smtClean="0"/>
              <a:t>.</a:t>
            </a:r>
            <a:endParaRPr lang="ru-RU" sz="1200" dirty="0"/>
          </a:p>
        </p:txBody>
      </p:sp>
      <p:sp>
        <p:nvSpPr>
          <p:cNvPr id="3" name="Заголовок 2"/>
          <p:cNvSpPr>
            <a:spLocks noGrp="1"/>
          </p:cNvSpPr>
          <p:nvPr>
            <p:ph type="title"/>
          </p:nvPr>
        </p:nvSpPr>
        <p:spPr/>
        <p:txBody>
          <a:bodyPr>
            <a:normAutofit fontScale="90000"/>
          </a:bodyPr>
          <a:lstStyle/>
          <a:p>
            <a:r>
              <a:rPr lang="ru-RU" dirty="0"/>
              <a:t>Ответственность за совершение монополистической деятельности</a:t>
            </a:r>
          </a:p>
        </p:txBody>
      </p:sp>
    </p:spTree>
    <p:extLst>
      <p:ext uri="{BB962C8B-B14F-4D97-AF65-F5344CB8AC3E}">
        <p14:creationId xmlns:p14="http://schemas.microsoft.com/office/powerpoint/2010/main" val="412682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9" y="1988840"/>
            <a:ext cx="8568952" cy="4137323"/>
          </a:xfrm>
        </p:spPr>
        <p:txBody>
          <a:bodyPr>
            <a:normAutofit fontScale="70000" lnSpcReduction="20000"/>
          </a:bodyPr>
          <a:lstStyle/>
          <a:p>
            <a:r>
              <a:rPr lang="ru-RU" b="1" dirty="0" smtClean="0"/>
              <a:t>Ответственность за сговор на торгах (ч. 2 ст. 14.32 КоАП )</a:t>
            </a:r>
          </a:p>
          <a:p>
            <a:endParaRPr lang="ru-RU" dirty="0" smtClean="0"/>
          </a:p>
          <a:p>
            <a:r>
              <a:rPr lang="ru-RU" dirty="0" smtClean="0"/>
              <a:t>2</a:t>
            </a:r>
            <a:r>
              <a:rPr lang="ru-RU" dirty="0"/>
              <a:t>. Заключение хозяйствующим субъектом недопустимого в соответствии с антимонопольным законодательством Российской Федерации соглашения, если такое соглашение приводит или может привести к повышению, снижению или поддержанию цен на торгах, либо заключение недопустимого в соответствии с антимонопольным законодательством Российской Федерации соглашения между организаторами торгов и (или) заказчиками с участниками этих торгов, если такое соглашение имеет своей целью либо приводит или может привести к ограничению конкуренции и (или) созданию преимущественных условий для каких-либо участников, либо участие в них -</a:t>
            </a:r>
          </a:p>
          <a:p>
            <a:r>
              <a:rPr lang="ru-RU" dirty="0"/>
              <a:t>влечет наложение административного штрафа на должностных лиц в размере от двадцати тысяч до пятидесяти тысяч рублей или дисквалификацию на срок до трех лет; на юридических лиц - от одной десятой до одной второй начальной стоимости предмета торгов, но не более одной двадцать пятой совокупного размера суммы выручки правонарушителя от реализации всех товаров (работ, услуг) и не менее ста тысяч рублей.</a:t>
            </a:r>
          </a:p>
          <a:p>
            <a:endParaRPr lang="ru-RU" dirty="0"/>
          </a:p>
        </p:txBody>
      </p:sp>
      <p:sp>
        <p:nvSpPr>
          <p:cNvPr id="3" name="Заголовок 2"/>
          <p:cNvSpPr>
            <a:spLocks noGrp="1"/>
          </p:cNvSpPr>
          <p:nvPr>
            <p:ph type="title"/>
          </p:nvPr>
        </p:nvSpPr>
        <p:spPr/>
        <p:txBody>
          <a:bodyPr>
            <a:normAutofit fontScale="90000"/>
          </a:bodyPr>
          <a:lstStyle/>
          <a:p>
            <a:r>
              <a:rPr lang="ru-RU" dirty="0"/>
              <a:t>Ответственность за совершение монополистической деятельности</a:t>
            </a:r>
          </a:p>
        </p:txBody>
      </p:sp>
    </p:spTree>
    <p:extLst>
      <p:ext uri="{BB962C8B-B14F-4D97-AF65-F5344CB8AC3E}">
        <p14:creationId xmlns:p14="http://schemas.microsoft.com/office/powerpoint/2010/main" val="236128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16832"/>
            <a:ext cx="8640959" cy="4209331"/>
          </a:xfrm>
        </p:spPr>
        <p:txBody>
          <a:bodyPr>
            <a:normAutofit fontScale="62500" lnSpcReduction="20000"/>
          </a:bodyPr>
          <a:lstStyle/>
          <a:p>
            <a:pPr marL="0" indent="0" algn="ctr">
              <a:buNone/>
            </a:pPr>
            <a:r>
              <a:rPr lang="ru-RU" b="1" dirty="0" smtClean="0"/>
              <a:t>Ответственность за совершение согласованных действий (ч. 6 ст. 14.32 КоАП РФ)</a:t>
            </a:r>
          </a:p>
          <a:p>
            <a:endParaRPr lang="ru-RU" dirty="0" smtClean="0"/>
          </a:p>
          <a:p>
            <a:r>
              <a:rPr lang="ru-RU" dirty="0" smtClean="0"/>
              <a:t>Осуществление </a:t>
            </a:r>
            <a:r>
              <a:rPr lang="ru-RU" dirty="0"/>
              <a:t>хозяйствующим субъектом недопустимых в соответствии с антимонопольным </a:t>
            </a:r>
            <a:r>
              <a:rPr lang="ru-RU" dirty="0">
                <a:hlinkClick r:id="rId2"/>
              </a:rPr>
              <a:t>законодательством Российской Федерации согласованных действий -</a:t>
            </a:r>
          </a:p>
          <a:p>
            <a:endParaRPr lang="ru-RU" dirty="0" smtClean="0"/>
          </a:p>
          <a:p>
            <a:r>
              <a:rPr lang="ru-RU" dirty="0" smtClean="0"/>
              <a:t>влечет </a:t>
            </a:r>
            <a:r>
              <a:rPr lang="ru-RU" dirty="0"/>
              <a:t>наложение административного штрафа на должностных лиц в размере от десяти тысяч до двадцати тысяч рублей; на юридических лиц - от одной сотой до трех сотых размера суммы выручки правонарушителя от реализации товара (работы, услуги), на рынке которого совершено административное правонарушение, либо размера суммы расходов правонарушителя на приобретение товара (работы, услуги), на рынке которого совершено административное правонарушение, но не менее пятидесяти тысяч рублей, а в случае, если сумма выручки правонарушителя от реализации товара (работы, услуги), на рынке которого совершено административное правонарушение, либо сумма расходов правонарушителя на приобретение товара (работы, услуги), на рынке которого совершено административное правонарушение, превышает 75 процентов совокупного размера суммы выручки правонарушителя от реализации всех товаров (работ, услуг) или административное правонарушение совершено на рынке товаров (работ, услуг), реализация которых осуществляется по регулируемым в соответствии с законодательством Российской Федерации ценам (тарифам), - от одной тысячной до одной сотой размера суммы выручки правонарушителя от реализации товара (работы, услуги), на рынке которого совершено административное правонарушение, но не менее пятидесяти тысяч рублей.</a:t>
            </a:r>
          </a:p>
          <a:p>
            <a:endParaRPr lang="ru-RU" dirty="0"/>
          </a:p>
          <a:p>
            <a:endParaRPr lang="ru-RU" dirty="0"/>
          </a:p>
        </p:txBody>
      </p:sp>
      <p:sp>
        <p:nvSpPr>
          <p:cNvPr id="3" name="Заголовок 2"/>
          <p:cNvSpPr>
            <a:spLocks noGrp="1"/>
          </p:cNvSpPr>
          <p:nvPr>
            <p:ph type="title"/>
          </p:nvPr>
        </p:nvSpPr>
        <p:spPr/>
        <p:txBody>
          <a:bodyPr>
            <a:normAutofit fontScale="90000"/>
          </a:bodyPr>
          <a:lstStyle/>
          <a:p>
            <a:r>
              <a:rPr lang="ru-RU" dirty="0"/>
              <a:t>Ответственность за совершение монополистической деятельности</a:t>
            </a:r>
          </a:p>
        </p:txBody>
      </p:sp>
    </p:spTree>
    <p:extLst>
      <p:ext uri="{BB962C8B-B14F-4D97-AF65-F5344CB8AC3E}">
        <p14:creationId xmlns:p14="http://schemas.microsoft.com/office/powerpoint/2010/main" val="186204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fontScale="55000" lnSpcReduction="20000"/>
          </a:bodyPr>
          <a:lstStyle/>
          <a:p>
            <a:pPr marL="0" indent="0" algn="ctr">
              <a:buNone/>
            </a:pPr>
            <a:r>
              <a:rPr lang="ru-RU" sz="2500" b="1" dirty="0" smtClean="0"/>
              <a:t>Ответственность за совершение вертикального соглашения (ч. 3 ст. 134.32 КоАП РФ)</a:t>
            </a:r>
          </a:p>
          <a:p>
            <a:endParaRPr lang="ru-RU" dirty="0" smtClean="0"/>
          </a:p>
          <a:p>
            <a:r>
              <a:rPr lang="ru-RU" dirty="0" smtClean="0"/>
              <a:t>Заключение </a:t>
            </a:r>
            <a:r>
              <a:rPr lang="ru-RU" dirty="0"/>
              <a:t>хозяйствующим субъектом недопустимого в соответствии с антимонопольным </a:t>
            </a:r>
            <a:r>
              <a:rPr lang="ru-RU" dirty="0">
                <a:hlinkClick r:id="rId2"/>
              </a:rPr>
              <a:t>законодательством Российской Федерации "вертикального" соглашения либо участие в нем -</a:t>
            </a:r>
          </a:p>
          <a:p>
            <a:endParaRPr lang="ru-RU" dirty="0" smtClean="0"/>
          </a:p>
          <a:p>
            <a:r>
              <a:rPr lang="ru-RU" dirty="0" smtClean="0"/>
              <a:t>влечет </a:t>
            </a:r>
            <a:r>
              <a:rPr lang="ru-RU" dirty="0"/>
              <a:t>наложение административного штрафа на должностных лиц в размере от пятнадцати тысяч до тридцати тысяч рублей или дисквалификацию на срок до одного года; на юридических лиц - от одной сотой до пяти сотых размера суммы выручки правонарушителя от реализации товара (работы, услуги), на рынке которого совершено административное правонарушение, либо размера суммы расходов правонарушителя на приобретение товара (работы, услуги), на рынке которого совершено административное правонарушение, но не менее ста тысяч рублей, а в случае, если сумма выручки правонарушителя от реализации товара (работы, услуги), на рынке которого совершено административное правонарушение, либо сумма расходов правонарушителя на приобретение товара (работы, услуги), на рынке которого совершено административное правонарушение, превышает 75 процентов совокупного размера суммы выручки правонарушителя от реализации всех товаров (работ, услуг) или административное правонарушение совершено на рынке товаров (работ, услуг), реализация которых осуществляется по регулируемым в соответствии с законодательством Российской Федерации ценам (тарифам), - от двух тысячных до двух сотых размера суммы выручки правонарушителя от реализации товара (работы, услуги), на рынке которого совершено административное правонарушение, но не менее пятидесяти тысяч рублей.</a:t>
            </a:r>
          </a:p>
          <a:p>
            <a:endParaRPr lang="ru-RU" dirty="0"/>
          </a:p>
        </p:txBody>
      </p:sp>
      <p:sp>
        <p:nvSpPr>
          <p:cNvPr id="3" name="Заголовок 2"/>
          <p:cNvSpPr>
            <a:spLocks noGrp="1"/>
          </p:cNvSpPr>
          <p:nvPr>
            <p:ph type="title"/>
          </p:nvPr>
        </p:nvSpPr>
        <p:spPr/>
        <p:txBody>
          <a:bodyPr>
            <a:normAutofit fontScale="90000"/>
          </a:bodyPr>
          <a:lstStyle/>
          <a:p>
            <a:r>
              <a:rPr lang="ru-RU" dirty="0"/>
              <a:t>Ответственность за совершение монополистической деятельности</a:t>
            </a:r>
          </a:p>
        </p:txBody>
      </p:sp>
    </p:spTree>
    <p:extLst>
      <p:ext uri="{BB962C8B-B14F-4D97-AF65-F5344CB8AC3E}">
        <p14:creationId xmlns:p14="http://schemas.microsoft.com/office/powerpoint/2010/main" val="1631160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060848"/>
            <a:ext cx="7408333" cy="4065315"/>
          </a:xfrm>
        </p:spPr>
        <p:txBody>
          <a:bodyPr>
            <a:normAutofit fontScale="55000" lnSpcReduction="20000"/>
          </a:bodyPr>
          <a:lstStyle/>
          <a:p>
            <a:r>
              <a:rPr lang="ru-RU" dirty="0" smtClean="0"/>
              <a:t>Ответственность за «иные соглашения» (ч. 4 ст. 14.32 КоАП РФ)</a:t>
            </a:r>
          </a:p>
          <a:p>
            <a:endParaRPr lang="ru-RU" dirty="0" smtClean="0"/>
          </a:p>
          <a:p>
            <a:r>
              <a:rPr lang="ru-RU" dirty="0" smtClean="0"/>
              <a:t>Заключение </a:t>
            </a:r>
            <a:r>
              <a:rPr lang="ru-RU" dirty="0"/>
              <a:t>хозяйствующим субъектом недопустимого в соответствии с антимонопольным законодательством Российской Федерации соглашения либо участие в нем, за исключением случаев, предусмотренных </a:t>
            </a:r>
            <a:r>
              <a:rPr lang="ru-RU" dirty="0">
                <a:hlinkClick r:id=""/>
              </a:rPr>
              <a:t>частями 1 - 3 настоящей статьи, -</a:t>
            </a:r>
          </a:p>
          <a:p>
            <a:r>
              <a:rPr lang="ru-RU" dirty="0"/>
              <a:t>влечет наложение административного штрафа на должностных лиц в размере от пятнадцати тысяч до тридцати тысяч рублей; на юридических лиц - от одной сотой до пяти сотых размера суммы выручки правонарушителя от реализации товара (работы, услуги), на рынке которого совершено административное правонарушение, либо размера суммы расходов правонарушителя на приобретение товара (работы, услуги), на рынке которого совершено административное правонарушение, но не менее ста тысяч рублей, а в случае, если сумма выручки правонарушителя от реализации товара (работы, услуги), на рынке которого совершено административное правонарушение, либо сумма расходов правонарушителя на приобретение товара (работы, услуги), на рынке которого совершено административное правонарушение, превышает 75 процентов совокупного размера суммы выручки правонарушителя от реализации всех товаров (работ, услуг) или административное правонарушение совершено на рынке товаров (работ, услуг), реализация которых осуществляется по регулируемым в соответствии с законодательством Российской Федерации ценам (тарифам), - от двух тысячных до двух сотых размера суммы выручки правонарушителя от реализации товара (работы, услуги), на рынке которого совершено административное правонарушение, но не менее пятидесяти тысяч рублей.</a:t>
            </a:r>
          </a:p>
          <a:p>
            <a:endParaRPr lang="ru-RU" dirty="0"/>
          </a:p>
        </p:txBody>
      </p:sp>
      <p:sp>
        <p:nvSpPr>
          <p:cNvPr id="3" name="Заголовок 2"/>
          <p:cNvSpPr>
            <a:spLocks noGrp="1"/>
          </p:cNvSpPr>
          <p:nvPr>
            <p:ph type="title"/>
          </p:nvPr>
        </p:nvSpPr>
        <p:spPr/>
        <p:txBody>
          <a:bodyPr>
            <a:normAutofit fontScale="90000"/>
          </a:bodyPr>
          <a:lstStyle/>
          <a:p>
            <a:r>
              <a:rPr lang="ru-RU" dirty="0"/>
              <a:t>Ответственность за совершение монополистической деятельности</a:t>
            </a:r>
          </a:p>
        </p:txBody>
      </p:sp>
    </p:spTree>
    <p:extLst>
      <p:ext uri="{BB962C8B-B14F-4D97-AF65-F5344CB8AC3E}">
        <p14:creationId xmlns:p14="http://schemas.microsoft.com/office/powerpoint/2010/main" val="3762562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67</TotalTime>
  <Words>3839</Words>
  <Application>Microsoft Office PowerPoint</Application>
  <PresentationFormat>Экран (4:3)</PresentationFormat>
  <Paragraphs>114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Ответственность за нарушение антимонопольного законодательства</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совершение монополистической деятельности</vt:lpstr>
      <vt:lpstr>Ответственность за недобросовестную конкуренцию</vt:lpstr>
      <vt:lpstr>Ответственность органов государственной власти и должностных лиц</vt:lpstr>
      <vt:lpstr>Ответственность за нарушения порядка проведения торгов</vt:lpstr>
      <vt:lpstr>Ответственность за нарушения порядка проведения торгов</vt:lpstr>
      <vt:lpstr>Порядок расчета штрафа по статьям 14.31-14.33</vt:lpstr>
      <vt:lpstr>Уголовная ответственность </vt:lpstr>
      <vt:lpstr>Задание для самостоятельной работы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Ответственность за нарушение антимонопольного законодательства</dc:title>
  <dc:creator>user</dc:creator>
  <cp:lastModifiedBy>user</cp:lastModifiedBy>
  <cp:revision>7</cp:revision>
  <dcterms:created xsi:type="dcterms:W3CDTF">2020-11-30T12:36:46Z</dcterms:created>
  <dcterms:modified xsi:type="dcterms:W3CDTF">2020-12-02T15:21:29Z</dcterms:modified>
</cp:coreProperties>
</file>