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9BC1-10C0-4059-9E2A-C35957204B5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647C-98D2-4C1E-955B-488249819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9BC1-10C0-4059-9E2A-C35957204B5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647C-98D2-4C1E-955B-488249819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9BC1-10C0-4059-9E2A-C35957204B5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647C-98D2-4C1E-955B-48824981912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9BC1-10C0-4059-9E2A-C35957204B5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647C-98D2-4C1E-955B-48824981912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9BC1-10C0-4059-9E2A-C35957204B5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647C-98D2-4C1E-955B-488249819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9BC1-10C0-4059-9E2A-C35957204B5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647C-98D2-4C1E-955B-4882498191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9BC1-10C0-4059-9E2A-C35957204B5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647C-98D2-4C1E-955B-488249819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9BC1-10C0-4059-9E2A-C35957204B5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647C-98D2-4C1E-955B-488249819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9BC1-10C0-4059-9E2A-C35957204B5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647C-98D2-4C1E-955B-488249819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9BC1-10C0-4059-9E2A-C35957204B5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647C-98D2-4C1E-955B-48824981912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9BC1-10C0-4059-9E2A-C35957204B5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647C-98D2-4C1E-955B-48824981912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789BC1-10C0-4059-9E2A-C35957204B54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301647C-98D2-4C1E-955B-48824981912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520280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r>
              <a:rPr lang="ru-RU" dirty="0" smtClean="0"/>
              <a:t>Понятия и основания выдачи предупреждений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25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Статьи 39.1 Федерального закона «О защите конкуренции» </a:t>
            </a:r>
          </a:p>
          <a:p>
            <a:endParaRPr lang="ru-RU" dirty="0"/>
          </a:p>
          <a:p>
            <a:r>
              <a:rPr lang="ru-RU" dirty="0"/>
              <a:t>Приказ ФАС России от 22.01.2016 N </a:t>
            </a:r>
            <a:r>
              <a:rPr lang="ru-RU" dirty="0" smtClean="0"/>
              <a:t>57/16 "</a:t>
            </a:r>
            <a:r>
              <a:rPr lang="ru-RU" dirty="0"/>
              <a:t>Об утверждении Порядка выдачи предупреждения о прекращении действий (бездействия), которые содержат признаки нарушения антимонопольного законодательства"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Нормативное регулирование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21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Наличие признаков нарушения антимонопольного законодательства в действиях, бездействии, либо нормативном правовом акте;</a:t>
            </a:r>
          </a:p>
          <a:p>
            <a:endParaRPr lang="ru-RU" dirty="0" smtClean="0"/>
          </a:p>
          <a:p>
            <a:r>
              <a:rPr lang="ru-RU" dirty="0" smtClean="0"/>
              <a:t>Признаки нарушения :</a:t>
            </a:r>
          </a:p>
          <a:p>
            <a:pPr>
              <a:buFontTx/>
              <a:buChar char="-"/>
            </a:pPr>
            <a:r>
              <a:rPr lang="ru-RU" dirty="0" smtClean="0"/>
              <a:t>пунктов </a:t>
            </a:r>
            <a:r>
              <a:rPr lang="ru-RU" dirty="0"/>
              <a:t>3, 5, 6 и 8 части 1 статьи 10,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статей </a:t>
            </a:r>
            <a:r>
              <a:rPr lang="ru-RU" dirty="0"/>
              <a:t>14.1, </a:t>
            </a:r>
            <a:r>
              <a:rPr lang="ru-RU" dirty="0" smtClean="0"/>
              <a:t> 14.2</a:t>
            </a:r>
            <a:r>
              <a:rPr lang="ru-RU" dirty="0"/>
              <a:t>, </a:t>
            </a:r>
            <a:r>
              <a:rPr lang="ru-RU" dirty="0" smtClean="0"/>
              <a:t> 14.3</a:t>
            </a:r>
            <a:r>
              <a:rPr lang="ru-RU" dirty="0"/>
              <a:t>, </a:t>
            </a:r>
            <a:r>
              <a:rPr lang="ru-RU" dirty="0" smtClean="0"/>
              <a:t> 14.7</a:t>
            </a:r>
            <a:r>
              <a:rPr lang="ru-RU" dirty="0"/>
              <a:t>, </a:t>
            </a:r>
            <a:r>
              <a:rPr lang="ru-RU" dirty="0" smtClean="0"/>
              <a:t>14.8,</a:t>
            </a:r>
          </a:p>
          <a:p>
            <a:pPr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татьи  15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Закона «О защите конкуренции»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Основания для выдачи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35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предупреждения</a:t>
            </a:r>
            <a:endParaRPr lang="ru-RU" dirty="0"/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948405" cy="4209331"/>
          </a:xfrm>
        </p:spPr>
        <p:txBody>
          <a:bodyPr>
            <a:normAutofit/>
          </a:bodyPr>
          <a:lstStyle/>
          <a:p>
            <a:r>
              <a:rPr lang="ru-RU" dirty="0"/>
              <a:t>выводы о наличии оснований для его выдачи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 нормы антимонопольного законодательства, которые нарушены действиями (бездействием) лица, которому выдается предупреждение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 перечень действий</a:t>
            </a:r>
            <a:r>
              <a:rPr lang="ru-RU" dirty="0" smtClean="0"/>
              <a:t>, необходимых для совершения, </a:t>
            </a:r>
            <a:r>
              <a:rPr lang="ru-RU" dirty="0"/>
              <a:t>а также разумный срок их выполнения.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16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/>
          </a:bodyPr>
          <a:lstStyle/>
          <a:p>
            <a:r>
              <a:rPr lang="ru-RU" dirty="0"/>
              <a:t> </a:t>
            </a:r>
            <a:r>
              <a:rPr lang="ru-RU" sz="2200" dirty="0">
                <a:latin typeface="Constantia" panose="02030602050306030303" pitchFamily="18" charset="0"/>
              </a:rPr>
              <a:t>о прекращении действий (бездействия</a:t>
            </a:r>
            <a:r>
              <a:rPr lang="ru-RU" sz="2200" dirty="0" smtClean="0">
                <a:latin typeface="Constantia" panose="02030602050306030303" pitchFamily="18" charset="0"/>
              </a:rPr>
              <a:t>),</a:t>
            </a:r>
          </a:p>
          <a:p>
            <a:r>
              <a:rPr lang="ru-RU" sz="2200" dirty="0" smtClean="0">
                <a:latin typeface="Constantia" panose="02030602050306030303" pitchFamily="18" charset="0"/>
              </a:rPr>
              <a:t> </a:t>
            </a:r>
            <a:r>
              <a:rPr lang="ru-RU" sz="2200" dirty="0">
                <a:latin typeface="Constantia" panose="02030602050306030303" pitchFamily="18" charset="0"/>
              </a:rPr>
              <a:t>об отмене или изменении актов, которые содержат признаки нарушения антимонопольного законодательства, </a:t>
            </a:r>
            <a:endParaRPr lang="ru-RU" sz="2200" dirty="0" smtClean="0">
              <a:latin typeface="Constantia" panose="02030602050306030303" pitchFamily="18" charset="0"/>
            </a:endParaRPr>
          </a:p>
          <a:p>
            <a:r>
              <a:rPr lang="ru-RU" sz="2200" dirty="0" smtClean="0">
                <a:latin typeface="Constantia" panose="02030602050306030303" pitchFamily="18" charset="0"/>
              </a:rPr>
              <a:t>об </a:t>
            </a:r>
            <a:r>
              <a:rPr lang="ru-RU" sz="2200" dirty="0">
                <a:latin typeface="Constantia" panose="02030602050306030303" pitchFamily="18" charset="0"/>
              </a:rPr>
              <a:t>устранении причин и условий, способствовавших возникновению такого нарушения, </a:t>
            </a:r>
            <a:endParaRPr lang="ru-RU" sz="2200" dirty="0" smtClean="0">
              <a:latin typeface="Constantia" panose="02030602050306030303" pitchFamily="18" charset="0"/>
            </a:endParaRPr>
          </a:p>
          <a:p>
            <a:r>
              <a:rPr lang="ru-RU" sz="2200" dirty="0" smtClean="0">
                <a:latin typeface="Constantia" panose="02030602050306030303" pitchFamily="18" charset="0"/>
              </a:rPr>
              <a:t>о </a:t>
            </a:r>
            <a:r>
              <a:rPr lang="ru-RU" sz="2200" dirty="0">
                <a:latin typeface="Constantia" panose="02030602050306030303" pitchFamily="18" charset="0"/>
              </a:rPr>
              <a:t>принятии мер по устранению последствий такого нарушения, </a:t>
            </a:r>
            <a:endParaRPr lang="ru-RU" sz="2200" dirty="0" smtClean="0">
              <a:latin typeface="Constantia" panose="02030602050306030303" pitchFamily="18" charset="0"/>
            </a:endParaRPr>
          </a:p>
          <a:p>
            <a:r>
              <a:rPr lang="ru-RU" sz="2200" dirty="0" smtClean="0">
                <a:latin typeface="Constantia" panose="02030602050306030303" pitchFamily="18" charset="0"/>
              </a:rPr>
              <a:t>о </a:t>
            </a:r>
            <a:r>
              <a:rPr lang="ru-RU" sz="2200" dirty="0">
                <a:latin typeface="Constantia" panose="02030602050306030303" pitchFamily="18" charset="0"/>
              </a:rPr>
              <a:t>ликвидации или принятии мер по прекращению осуществления видов деятельности унитарного предприятия, которое создано или осуществляет деятельность с нарушением требований </a:t>
            </a:r>
            <a:r>
              <a:rPr lang="ru-RU" sz="2200" dirty="0" smtClean="0">
                <a:latin typeface="Constantia" panose="02030602050306030303" pitchFamily="18" charset="0"/>
              </a:rPr>
              <a:t>закона «О защите конкуренции».</a:t>
            </a:r>
            <a:endParaRPr lang="ru-RU" sz="2200" dirty="0">
              <a:latin typeface="Constantia" panose="02030602050306030303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указываемых действий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72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подлежит выполнению в установленный срок;</a:t>
            </a:r>
          </a:p>
          <a:p>
            <a:r>
              <a:rPr lang="ru-RU" dirty="0"/>
              <a:t>с</a:t>
            </a:r>
            <a:r>
              <a:rPr lang="ru-RU" dirty="0" smtClean="0"/>
              <a:t>рок выполнения может быть продлен антимонопольным органом по ходатайству лица, которому оно выдано;</a:t>
            </a:r>
          </a:p>
          <a:p>
            <a:r>
              <a:rPr lang="ru-RU" dirty="0" smtClean="0"/>
              <a:t>в случае выполнения к административной ответственности лицо не привлекается;</a:t>
            </a:r>
          </a:p>
          <a:p>
            <a:r>
              <a:rPr lang="ru-RU" dirty="0" smtClean="0"/>
              <a:t>в случае невыполнения возбуждается дело о нарушении антимонопольного законодательства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Выполнение предупреждения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61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988840"/>
            <a:ext cx="7408333" cy="4353347"/>
          </a:xfrm>
        </p:spPr>
        <p:txBody>
          <a:bodyPr/>
          <a:lstStyle/>
          <a:p>
            <a:r>
              <a:rPr lang="ru-RU" sz="1800" dirty="0" smtClean="0"/>
              <a:t>Подготовить предупреждения по следующим действиям:</a:t>
            </a:r>
          </a:p>
          <a:p>
            <a:pPr marL="0" indent="0">
              <a:buNone/>
            </a:pPr>
            <a:r>
              <a:rPr lang="ru-RU" sz="1800" dirty="0" smtClean="0"/>
              <a:t>1. Гарантирующий поставщик (ООО «Электроэнергия»),  доминирующий на розничном рынке электроэнергии, отказал юридическому лицу в заключении договора купли-продажи электроэнергии в отсутствие оснований, предусмотренных пунктом 32 Основных положений…, утвержденных постановлением правительства РФ от 04.05.2012 №442;</a:t>
            </a:r>
          </a:p>
          <a:p>
            <a:pPr marL="342900" indent="-342900">
              <a:buAutoNum type="arabicPeriod" startAt="2"/>
            </a:pPr>
            <a:r>
              <a:rPr lang="ru-RU" sz="1800" dirty="0" smtClean="0"/>
              <a:t>ООО «Цветная печать», осуществляющее деятельность на рынке широкоформатной печати, разместило на своем сайте в сети интернет  сведения о том, что качество печати ООО «Любая печать</a:t>
            </a:r>
            <a:r>
              <a:rPr lang="ru-RU" sz="1800" smtClean="0"/>
              <a:t>»  </a:t>
            </a:r>
            <a:r>
              <a:rPr lang="ru-RU" sz="1800" smtClean="0"/>
              <a:t>намного хуже </a:t>
            </a:r>
            <a:r>
              <a:rPr lang="ru-RU" sz="1800" dirty="0" smtClean="0"/>
              <a:t>качества печати ООО «Цветная печать»;</a:t>
            </a:r>
          </a:p>
          <a:p>
            <a:pPr marL="342900" indent="-342900">
              <a:buAutoNum type="arabicPeriod" startAt="2"/>
            </a:pPr>
            <a:r>
              <a:rPr lang="ru-RU" sz="1800" dirty="0" smtClean="0"/>
              <a:t>Администрация г. Н-</a:t>
            </a:r>
            <a:r>
              <a:rPr lang="ru-RU" sz="1800" dirty="0" err="1" smtClean="0"/>
              <a:t>ска</a:t>
            </a:r>
            <a:r>
              <a:rPr lang="ru-RU" sz="1800" dirty="0" smtClean="0"/>
              <a:t> издала постановление, в котором указала, что питание в учреждениях здравоохранения города за счет бюджетных средств  будет осуществлять ООО «Еда».</a:t>
            </a:r>
            <a:endParaRPr lang="ru-RU" sz="1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для самостоятельной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988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</TotalTime>
  <Words>370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Candara</vt:lpstr>
      <vt:lpstr>Constantia</vt:lpstr>
      <vt:lpstr>Symbol</vt:lpstr>
      <vt:lpstr>Волна</vt:lpstr>
      <vt:lpstr>Понятия и основания выдачи предупреждений</vt:lpstr>
      <vt:lpstr>Нормативное регулирование</vt:lpstr>
      <vt:lpstr>Основания для выдачи</vt:lpstr>
      <vt:lpstr>Содержание предупреждения</vt:lpstr>
      <vt:lpstr>Перечень указываемых действий</vt:lpstr>
      <vt:lpstr>Выполнение предупреждения</vt:lpstr>
      <vt:lpstr>Задания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Понятия и основания выдачи предупреждений</dc:title>
  <dc:creator>user</dc:creator>
  <cp:lastModifiedBy>Наталия Владимировна Курчангина</cp:lastModifiedBy>
  <cp:revision>5</cp:revision>
  <dcterms:created xsi:type="dcterms:W3CDTF">2020-11-29T15:11:04Z</dcterms:created>
  <dcterms:modified xsi:type="dcterms:W3CDTF">2020-11-30T07:10:58Z</dcterms:modified>
</cp:coreProperties>
</file>