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B81EA6-5562-4451-878D-3290FD3D6B35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B80BE8-4DC5-46BF-AE83-F4C751C5D60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4"/>
            <a:ext cx="7772400" cy="3024336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ru-RU" sz="3200" b="0" dirty="0" smtClean="0">
                <a:solidFill>
                  <a:schemeClr val="bg1"/>
                </a:solidFill>
              </a:rPr>
              <a:t>Понятие и основания выдачи </a:t>
            </a:r>
            <a:r>
              <a:rPr lang="ru-RU" sz="3200" b="0" dirty="0" smtClean="0">
                <a:solidFill>
                  <a:schemeClr val="bg1"/>
                </a:solidFill>
              </a:rPr>
              <a:t> </a:t>
            </a:r>
            <a:r>
              <a:rPr lang="ru-RU" sz="3200" b="0" dirty="0" smtClean="0">
                <a:solidFill>
                  <a:schemeClr val="bg1"/>
                </a:solidFill>
              </a:rPr>
              <a:t>предостережений</a:t>
            </a:r>
            <a:endParaRPr lang="ru-RU" sz="32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24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ru-RU" sz="4000" dirty="0" smtClean="0">
                <a:latin typeface="+mn-lt"/>
              </a:rPr>
              <a:t>Нормативное регулирование</a:t>
            </a:r>
            <a:br>
              <a:rPr lang="ru-RU" sz="4000" dirty="0" smtClean="0">
                <a:latin typeface="+mn-lt"/>
              </a:rPr>
            </a:br>
            <a:r>
              <a:rPr lang="ru-RU" sz="4000" dirty="0" smtClean="0">
                <a:latin typeface="+mn-lt"/>
              </a:rPr>
              <a:t>предостережений</a:t>
            </a:r>
            <a:endParaRPr lang="ru-RU" sz="4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19736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Статья 25.7 Федерального закона «О защите конкуренции»</a:t>
            </a:r>
            <a:endParaRPr lang="ru-RU" dirty="0"/>
          </a:p>
          <a:p>
            <a:endParaRPr lang="ru-RU" dirty="0" smtClean="0"/>
          </a:p>
          <a:p>
            <a:r>
              <a:rPr lang="ru-RU" dirty="0"/>
              <a:t>Приказ ФАС России от 28.12.2015 N </a:t>
            </a:r>
            <a:r>
              <a:rPr lang="ru-RU" dirty="0"/>
              <a:t>1318/15 "Об утверждении Порядка направления предостережения о недопустимости совершения действий, которые могут привести к нарушению антимонопольного законодательства"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05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Публичное заявление о планируемом поведении на рынке;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Данное поведение может повлечь нарушение антимонопольного законодательства;</a:t>
            </a:r>
          </a:p>
          <a:p>
            <a:endParaRPr lang="ru-RU" sz="2000" dirty="0" smtClean="0"/>
          </a:p>
          <a:p>
            <a:r>
              <a:rPr lang="ru-RU" sz="2000" dirty="0" smtClean="0"/>
              <a:t>Отсутствуют основания для возбуждения дела о нарушении антимонопольного законодательства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8768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200" b="1" dirty="0" smtClean="0">
                <a:latin typeface="+mn-lt"/>
              </a:rPr>
              <a:t>Основание для выдачи предостережения должностному лицу хозяйствующего субъекта</a:t>
            </a:r>
            <a:endParaRPr lang="ru-RU" sz="3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8853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Основания для выдачи предостережения должностному лицу органа власти и местного самоуправления </a:t>
            </a:r>
            <a:endParaRPr lang="ru-RU" sz="2800" b="1" dirty="0"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/>
          <a:lstStyle/>
          <a:p>
            <a:r>
              <a:rPr lang="ru-RU" dirty="0" smtClean="0"/>
              <a:t>наличие информации о планируемых действиях должностного лица;</a:t>
            </a:r>
          </a:p>
          <a:p>
            <a:r>
              <a:rPr lang="ru-RU" dirty="0" smtClean="0"/>
              <a:t>Действия могут повлечь нарушение антимонопольного законодательства;</a:t>
            </a:r>
          </a:p>
          <a:p>
            <a:r>
              <a:rPr lang="ru-RU" dirty="0" smtClean="0"/>
              <a:t>Отсутствуют основания для возбуждения дела о нарушении антимонопольного законодательства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583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atin typeface="+mn-lt"/>
              </a:rPr>
              <a:t>Содержание предостережения</a:t>
            </a:r>
            <a:endParaRPr lang="ru-RU" sz="4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smtClean="0"/>
              <a:t>указание на лицо, которому выдается предостережение;</a:t>
            </a:r>
          </a:p>
          <a:p>
            <a:r>
              <a:rPr lang="ru-RU" dirty="0" smtClean="0"/>
              <a:t>выводы </a:t>
            </a:r>
            <a:r>
              <a:rPr lang="ru-RU" dirty="0"/>
              <a:t>о наличии оснований для направления предостережения;</a:t>
            </a:r>
          </a:p>
          <a:p>
            <a:r>
              <a:rPr lang="ru-RU" dirty="0"/>
              <a:t> нормы антимонопольного законодательства, которые могут быть </a:t>
            </a:r>
            <a:r>
              <a:rPr lang="ru-RU" dirty="0" smtClean="0"/>
              <a:t>нарушены лицом, которому выдается предостережение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03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Предостережения Ульяновского УФАС России</a:t>
            </a: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Выдано </a:t>
            </a:r>
            <a:r>
              <a:rPr lang="ru-RU" sz="2400" dirty="0"/>
              <a:t>Управлению дорожного хозяйства и транспорта администрации г. Ульяновска в связи с размещением в СМИ информации о начале работы над исследованием пассажиропотока приглашенных специалистов</a:t>
            </a:r>
          </a:p>
          <a:p>
            <a:endParaRPr lang="ru-RU" sz="2400" dirty="0"/>
          </a:p>
          <a:p>
            <a:r>
              <a:rPr lang="ru-RU" sz="2400" dirty="0" smtClean="0"/>
              <a:t>Выдано </a:t>
            </a:r>
            <a:r>
              <a:rPr lang="ru-RU" sz="2400" dirty="0"/>
              <a:t>Администрации г. Ульяновска в связи с  указанием Главы  администрации города в интервью, что в организациях, осуществляющих реализацию алкогольной продукции будут отключать электроэнергии за </a:t>
            </a:r>
            <a:r>
              <a:rPr lang="ru-RU" sz="2400" dirty="0" smtClean="0"/>
              <a:t>нарушения </a:t>
            </a:r>
            <a:r>
              <a:rPr lang="ru-RU" sz="2400" dirty="0"/>
              <a:t>законодательства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04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4000" dirty="0" smtClean="0">
                <a:latin typeface="+mn-lt"/>
              </a:rPr>
              <a:t>Предостережения ФАС России</a:t>
            </a:r>
            <a:endParaRPr lang="ru-RU" sz="4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министру </a:t>
            </a:r>
            <a:r>
              <a:rPr lang="ru-RU" sz="2000" dirty="0"/>
              <a:t>здравоохранения Свердловской области </a:t>
            </a:r>
            <a:r>
              <a:rPr lang="ru-RU" sz="2000" dirty="0" smtClean="0"/>
              <a:t>по факту заявления </a:t>
            </a:r>
            <a:r>
              <a:rPr lang="ru-RU" sz="2000" dirty="0"/>
              <a:t> на круглом </a:t>
            </a:r>
            <a:r>
              <a:rPr lang="ru-RU" sz="2000" dirty="0" smtClean="0"/>
              <a:t>столе (а также размещенном в СМИ) о </a:t>
            </a:r>
            <a:r>
              <a:rPr lang="ru-RU" sz="2000" dirty="0"/>
              <a:t>необходимости ввести шестилетний мораторий для выпускников медицинских вузов на право работать в частных медицинских </a:t>
            </a:r>
            <a:r>
              <a:rPr lang="ru-RU" sz="2000" dirty="0" smtClean="0"/>
              <a:t>организациях;</a:t>
            </a:r>
          </a:p>
          <a:p>
            <a:endParaRPr lang="ru-RU" sz="2000" dirty="0"/>
          </a:p>
          <a:p>
            <a:r>
              <a:rPr lang="ru-RU" sz="2000" dirty="0" smtClean="0"/>
              <a:t>Главе администрации г. Кирова в связи с размещением в СМИ заявлений, </a:t>
            </a:r>
            <a:r>
              <a:rPr lang="ru-RU" sz="2000" dirty="0"/>
              <a:t>свидетельствующих о намерениях администрации города Кирова отказывать в заключении концессионного соглашения в отношении муниципальных объектов водоснабжения и водоотведения по основаниям, не предусмотренным Федеральным законом </a:t>
            </a:r>
            <a:r>
              <a:rPr lang="ru-RU" sz="2000" dirty="0" smtClean="0"/>
              <a:t>«</a:t>
            </a:r>
            <a:r>
              <a:rPr lang="ru-RU" sz="2000" dirty="0"/>
              <a:t>О концессионных соглашениях</a:t>
            </a:r>
            <a:r>
              <a:rPr lang="ru-RU" sz="2000" dirty="0" smtClean="0"/>
              <a:t>».</a:t>
            </a:r>
          </a:p>
          <a:p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1654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ru-RU" dirty="0" smtClean="0"/>
              <a:t>Задания для самостоятельной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smtClean="0"/>
              <a:t>Подготовить предостережения </a:t>
            </a:r>
            <a:r>
              <a:rPr lang="ru-RU" sz="1800" dirty="0" smtClean="0"/>
              <a:t>по следующим фактам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- глава администрации г. Н-</a:t>
            </a:r>
            <a:r>
              <a:rPr lang="ru-RU" sz="1800" dirty="0" err="1" smtClean="0"/>
              <a:t>ска</a:t>
            </a:r>
            <a:r>
              <a:rPr lang="ru-RU" sz="1800" dirty="0" smtClean="0"/>
              <a:t>  К. разместил на официальном сайте администрации интервью, в котором указал, что планируется в ближайшее время исключить 50% маршрутов из городской маршрутной сети;</a:t>
            </a:r>
          </a:p>
          <a:p>
            <a:pPr marL="0" indent="0">
              <a:buNone/>
            </a:pPr>
            <a:endParaRPr lang="ru-RU" sz="1800" dirty="0"/>
          </a:p>
          <a:p>
            <a:pPr marL="0" indent="0">
              <a:buNone/>
            </a:pPr>
            <a:r>
              <a:rPr lang="ru-RU" sz="1800" dirty="0" smtClean="0"/>
              <a:t>-директор  электросетевой организации  ООО «ЭСТ…» заявил в интервью о необходимости передачи электросетей  СНТ, ДНП данной организации;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-руководитель департамента пищевой промышленности администрации г. Н-</a:t>
            </a:r>
            <a:r>
              <a:rPr lang="ru-RU" sz="1800" dirty="0" err="1" smtClean="0"/>
              <a:t>ска</a:t>
            </a:r>
            <a:r>
              <a:rPr lang="ru-RU" sz="1800" dirty="0" smtClean="0"/>
              <a:t> И.  заявил в интервью, что местная алкогольная продукция должна выставляться на лучших для обозрения полках магазинов.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636589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390</TotalTime>
  <Words>302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Понятие и основания выдачи  предостережений</vt:lpstr>
      <vt:lpstr>Нормативное регулирование предостережений</vt:lpstr>
      <vt:lpstr>Основание для выдачи предостережения должностному лицу хозяйствующего субъекта</vt:lpstr>
      <vt:lpstr>Основания для выдачи предостережения должностному лицу органа власти и местного самоуправления </vt:lpstr>
      <vt:lpstr>Содержание предостережения</vt:lpstr>
      <vt:lpstr>Предостережения Ульяновского УФАС России</vt:lpstr>
      <vt:lpstr>Предостережения ФАС России</vt:lpstr>
      <vt:lpstr>Задания для самостоятельной работы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10</cp:revision>
  <dcterms:created xsi:type="dcterms:W3CDTF">2020-11-29T08:40:02Z</dcterms:created>
  <dcterms:modified xsi:type="dcterms:W3CDTF">2020-11-30T05:15:18Z</dcterms:modified>
</cp:coreProperties>
</file>