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85657B-3640-4008-845A-3FC40539B1EA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C2F15F-9C7B-4133-8D93-040A8E9968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30425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Белая и черная книги конкуренции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8640960" cy="3672408"/>
          </a:xfrm>
        </p:spPr>
        <p:txBody>
          <a:bodyPr>
            <a:normAutofit/>
          </a:bodyPr>
          <a:lstStyle/>
          <a:p>
            <a:pPr algn="r"/>
            <a:endParaRPr lang="ru-RU" sz="2800" dirty="0" smtClean="0"/>
          </a:p>
          <a:p>
            <a:pPr algn="r"/>
            <a:r>
              <a:rPr lang="ru-RU" sz="4000" dirty="0" smtClean="0"/>
              <a:t>Понятие, порядок формирования,</a:t>
            </a:r>
          </a:p>
          <a:p>
            <a:pPr algn="r"/>
            <a:r>
              <a:rPr lang="ru-RU" sz="4000" dirty="0" smtClean="0"/>
              <a:t> примеры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7882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белая книга -  лучшие </a:t>
            </a:r>
            <a:r>
              <a:rPr lang="ru-RU" dirty="0"/>
              <a:t>практики принятия органами государственной власти субъектов Российской Федерации и органами местного самоуправления актов и осуществления действий, направленных на развитие </a:t>
            </a:r>
            <a:r>
              <a:rPr lang="ru-RU" dirty="0" smtClean="0"/>
              <a:t>конкуренции</a:t>
            </a:r>
          </a:p>
          <a:p>
            <a:r>
              <a:rPr lang="ru-RU" dirty="0" smtClean="0"/>
              <a:t>черная книга - худшие </a:t>
            </a:r>
            <a:r>
              <a:rPr lang="ru-RU" dirty="0"/>
              <a:t>практики принятия органами государственной власти субъектов Российской Федерации и органами местного самоуправления актов и осуществления действий, имеющих </a:t>
            </a:r>
            <a:r>
              <a:rPr lang="ru-RU" dirty="0" err="1"/>
              <a:t>антиконкурентный</a:t>
            </a:r>
            <a:r>
              <a:rPr lang="ru-RU" dirty="0"/>
              <a:t> </a:t>
            </a:r>
            <a:r>
              <a:rPr lang="ru-RU" dirty="0" smtClean="0"/>
              <a:t>характер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13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00808"/>
            <a:ext cx="8568952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/>
              <a:t>1.  </a:t>
            </a:r>
            <a:r>
              <a:rPr lang="ru-RU" sz="1200" dirty="0" smtClean="0"/>
              <a:t>противоречащие </a:t>
            </a:r>
            <a:r>
              <a:rPr lang="ru-RU" sz="1200" dirty="0"/>
              <a:t>федеральному законодательству </a:t>
            </a:r>
            <a:r>
              <a:rPr lang="ru-RU" sz="1200" dirty="0" err="1"/>
              <a:t>антиконкурентных</a:t>
            </a:r>
            <a:r>
              <a:rPr lang="ru-RU" sz="1200" dirty="0"/>
              <a:t> актов органов государственной власти субъектов </a:t>
            </a:r>
            <a:r>
              <a:rPr lang="ru-RU" sz="1200" dirty="0" smtClean="0"/>
              <a:t> РФ и </a:t>
            </a:r>
            <a:r>
              <a:rPr lang="ru-RU" sz="1200" dirty="0"/>
              <a:t>органов местного самоуправления (далее - органы власти </a:t>
            </a:r>
            <a:r>
              <a:rPr lang="ru-RU" sz="1200" dirty="0" smtClean="0"/>
              <a:t>субъектов РФ), </a:t>
            </a:r>
            <a:r>
              <a:rPr lang="ru-RU" sz="1200" dirty="0"/>
              <a:t>принятых в отчетном году, и осуществления ими в отчетном году имеющих </a:t>
            </a:r>
            <a:r>
              <a:rPr lang="ru-RU" sz="1200" dirty="0" err="1"/>
              <a:t>антиконкурентный</a:t>
            </a:r>
            <a:r>
              <a:rPr lang="ru-RU" sz="1200" dirty="0"/>
              <a:t> характер действий (бездействия), оказывающих негативное влияние на экономические отношения в географических границах соответствующего </a:t>
            </a:r>
            <a:r>
              <a:rPr lang="ru-RU" sz="1200" dirty="0" smtClean="0"/>
              <a:t>субъекта РФ , </a:t>
            </a:r>
            <a:r>
              <a:rPr lang="ru-RU" sz="1200" dirty="0"/>
              <a:t>на межрегиональном или федеральном уровне, в том числе примеры регионального протекционизма, по которым в отчетном году приняты территориальными органами и структурными подразделениями </a:t>
            </a:r>
            <a:r>
              <a:rPr lang="ru-RU" sz="1200" dirty="0" smtClean="0"/>
              <a:t> ЦА ФАС </a:t>
            </a:r>
            <a:r>
              <a:rPr lang="ru-RU" sz="1200" dirty="0"/>
              <a:t>России решения о признании нарушения антимонопольного законодательства и выданы предписания;</a:t>
            </a:r>
          </a:p>
          <a:p>
            <a:endParaRPr lang="ru-RU" sz="1200" dirty="0"/>
          </a:p>
          <a:p>
            <a:pPr marL="0" indent="0">
              <a:buNone/>
            </a:pPr>
            <a:r>
              <a:rPr lang="ru-RU" sz="1050" b="1" dirty="0" smtClean="0"/>
              <a:t>2. </a:t>
            </a:r>
            <a:r>
              <a:rPr lang="ru-RU" sz="1050" dirty="0" smtClean="0"/>
              <a:t>примеры </a:t>
            </a:r>
            <a:r>
              <a:rPr lang="ru-RU" sz="1050" dirty="0"/>
              <a:t>следующих предупреждений:</a:t>
            </a:r>
          </a:p>
          <a:p>
            <a:r>
              <a:rPr lang="ru-RU" sz="1050" dirty="0" smtClean="0"/>
              <a:t>- </a:t>
            </a:r>
            <a:r>
              <a:rPr lang="ru-RU" sz="1050" dirty="0"/>
              <a:t>выданных и исполненных без обжалования в отчетном году органами власти субъекта </a:t>
            </a:r>
            <a:r>
              <a:rPr lang="ru-RU" sz="1050" dirty="0" smtClean="0"/>
              <a:t> РФ в </a:t>
            </a:r>
            <a:r>
              <a:rPr lang="ru-RU" sz="1050" dirty="0"/>
              <a:t>связи с </a:t>
            </a:r>
            <a:r>
              <a:rPr lang="ru-RU" sz="1050" dirty="0" smtClean="0"/>
              <a:t>принятием /осуществлением </a:t>
            </a:r>
            <a:r>
              <a:rPr lang="ru-RU" sz="1050" dirty="0"/>
              <a:t>ими в отчетном году актов/действий (бездействия), содержащих признаки нарушения антимонопольного законодательства на товарных рынках </a:t>
            </a:r>
            <a:r>
              <a:rPr lang="ru-RU" sz="1050" dirty="0" smtClean="0"/>
              <a:t>субъекта РФ, </a:t>
            </a:r>
            <a:r>
              <a:rPr lang="ru-RU" sz="1050" dirty="0"/>
              <a:t>в границах которых ранее признаки нарушения антимонопольного законодательства не устанавливались (на новых товарных рынках);</a:t>
            </a:r>
          </a:p>
          <a:p>
            <a:r>
              <a:rPr lang="ru-RU" sz="1050" dirty="0" smtClean="0"/>
              <a:t>- </a:t>
            </a:r>
            <a:r>
              <a:rPr lang="ru-RU" sz="1050" dirty="0"/>
              <a:t>выданных в отчетном году трем и более органам власти субъекта </a:t>
            </a:r>
            <a:r>
              <a:rPr lang="ru-RU" sz="1050" dirty="0" smtClean="0"/>
              <a:t>РФ в </a:t>
            </a:r>
            <a:r>
              <a:rPr lang="ru-RU" sz="1050" dirty="0"/>
              <a:t>связи с принятием/осуществлением ими в отчетном году актов/действий (бездействия), содержащих признаки нарушения антимонопольного законодательства в границах рынков одного и того же товара (далее - однородные акты/действия (бездействие) органов власти </a:t>
            </a:r>
            <a:r>
              <a:rPr lang="ru-RU" sz="1050" dirty="0" smtClean="0"/>
              <a:t>субъекта РФ ), </a:t>
            </a:r>
            <a:r>
              <a:rPr lang="ru-RU" sz="1050" dirty="0"/>
              <a:t>и исполненных без обжалования в отчетном году;</a:t>
            </a:r>
          </a:p>
          <a:p>
            <a:r>
              <a:rPr lang="ru-RU" sz="1050" dirty="0" smtClean="0"/>
              <a:t>- </a:t>
            </a:r>
            <a:r>
              <a:rPr lang="ru-RU" sz="1050" dirty="0"/>
              <a:t>выданных в течение </a:t>
            </a:r>
            <a:r>
              <a:rPr lang="ru-RU" sz="1050" dirty="0" smtClean="0"/>
              <a:t> 3- летнего периода  одному </a:t>
            </a:r>
            <a:r>
              <a:rPr lang="ru-RU" sz="1050" dirty="0"/>
              <a:t>и тому же органу власти субъекта </a:t>
            </a:r>
            <a:r>
              <a:rPr lang="ru-RU" sz="1050" dirty="0" smtClean="0"/>
              <a:t> РФ в </a:t>
            </a:r>
            <a:r>
              <a:rPr lang="ru-RU" sz="1050" dirty="0"/>
              <a:t>связи с принятием</a:t>
            </a:r>
            <a:r>
              <a:rPr lang="ru-RU" sz="1050" dirty="0" smtClean="0"/>
              <a:t>/ осуществлением им </a:t>
            </a:r>
            <a:r>
              <a:rPr lang="ru-RU" sz="1050" dirty="0"/>
              <a:t>неоднократно в </a:t>
            </a:r>
            <a:r>
              <a:rPr lang="ru-RU" sz="1050" dirty="0" smtClean="0"/>
              <a:t> этом периоде </a:t>
            </a:r>
            <a:r>
              <a:rPr lang="ru-RU" sz="1050" dirty="0"/>
              <a:t>актов/действий (бездействия), содержащих признаки нарушения антимонопольного законодательства на товарных рынках </a:t>
            </a:r>
            <a:r>
              <a:rPr lang="ru-RU" sz="1050" dirty="0" smtClean="0"/>
              <a:t>субъекта РФ, </a:t>
            </a:r>
            <a:r>
              <a:rPr lang="ru-RU" sz="1050" dirty="0"/>
              <a:t>и исполненных без обжалования в </a:t>
            </a:r>
            <a:r>
              <a:rPr lang="ru-RU" sz="1050" dirty="0" smtClean="0"/>
              <a:t>данном периоде</a:t>
            </a:r>
            <a:r>
              <a:rPr lang="ru-RU" sz="1050" dirty="0"/>
              <a:t>;</a:t>
            </a:r>
          </a:p>
          <a:p>
            <a:r>
              <a:rPr lang="ru-RU" sz="1050" dirty="0" smtClean="0"/>
              <a:t>- </a:t>
            </a:r>
            <a:r>
              <a:rPr lang="ru-RU" sz="1050" dirty="0"/>
              <a:t>выданных и исполненных предупреждений, впоследствии обжалованных, по которым в отчетном году приняты окончательные судебные акты в пользу антимонопольных органов;</a:t>
            </a:r>
          </a:p>
          <a:p>
            <a:r>
              <a:rPr lang="ru-RU" sz="1050" dirty="0" smtClean="0"/>
              <a:t>примеры </a:t>
            </a:r>
            <a:r>
              <a:rPr lang="ru-RU" sz="1050" dirty="0"/>
              <a:t>предостережений, направленных в отчетном году должностным лицам органов власти субъектов Российской Федерации;</a:t>
            </a:r>
          </a:p>
          <a:p>
            <a:r>
              <a:rPr lang="ru-RU" sz="1050" dirty="0" smtClean="0"/>
              <a:t>примеры </a:t>
            </a:r>
            <a:r>
              <a:rPr lang="ru-RU" sz="1050" dirty="0"/>
              <a:t>особо важных и </a:t>
            </a:r>
            <a:r>
              <a:rPr lang="ru-RU" sz="1050" dirty="0" err="1"/>
              <a:t>прецендентных</a:t>
            </a:r>
            <a:r>
              <a:rPr lang="ru-RU" sz="1050" dirty="0"/>
              <a:t> дел, возбужденных, в том числе по неисполненным предупреждениям, в отношении органов власти субъектов Российской Федерации, независимо от срока их завершения, окончательные судебные акты по которым в пользу антимонопольных органов приняты в отчетном году.</a:t>
            </a: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для включения в черную книгу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28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04864"/>
            <a:ext cx="8568952" cy="3921299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/>
              <a:t>примеры принятых в отчетном году актов органов государственной власти субъектов Российской Федерации и/или органов местного самоуправления и/или осуществления ими в отчетном году действий, направленных на развитие конкуренции, обеспечение единого экономического пространства, в том числе в целях реализации Национального плана развития конкуренции, Стандарта развития конкуренции в субъектах Российской Федерации, упрощения процедур ведения бизнеса, повышения инвестиционной привлекательности субъектов Российской Федерации и др</a:t>
            </a:r>
            <a:r>
              <a:rPr lang="ru-RU" sz="2200" dirty="0" smtClean="0"/>
              <a:t>.;</a:t>
            </a:r>
          </a:p>
          <a:p>
            <a:pPr marL="0" indent="0">
              <a:buNone/>
            </a:pPr>
            <a:endParaRPr lang="ru-RU" sz="2200" dirty="0"/>
          </a:p>
          <a:p>
            <a:r>
              <a:rPr lang="ru-RU" sz="2200" dirty="0" smtClean="0"/>
              <a:t>примеры </a:t>
            </a:r>
            <a:r>
              <a:rPr lang="ru-RU" sz="2200" dirty="0"/>
              <a:t>актов и действий, позитивно влияющих на состояние конкуренции в регионах, принятых/осуществленных органами власти субъектов Российской Федерации в рамках исполненных предупреждений.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для включения в белую книгу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14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496944" cy="4353347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b="1" dirty="0"/>
              <a:t>Результаты внедрения в 2019 году системы персонифицированного финансирования дополнительного образования детей на территории городского округа город Уфа Республики </a:t>
            </a:r>
            <a:r>
              <a:rPr lang="ru-RU" sz="1600" b="1" dirty="0" smtClean="0"/>
              <a:t>Башкортостан</a:t>
            </a:r>
          </a:p>
          <a:p>
            <a:pPr marL="342900" indent="-342900">
              <a:buFont typeface="+mj-lt"/>
              <a:buAutoNum type="arabicPeriod"/>
            </a:pPr>
            <a:endParaRPr lang="ru-RU" sz="1400" b="1" dirty="0"/>
          </a:p>
          <a:p>
            <a:pPr marL="0" indent="0">
              <a:buNone/>
            </a:pPr>
            <a:r>
              <a:rPr lang="ru-RU" sz="1400" dirty="0"/>
              <a:t>Используя бюджетные средства в форме сертификатов, система призвана предоставить детям возможность обучаться бесплатно в любой организации, в том числе и частной. Единственное условие – учреждение должно быть внесено в Реестр поставщиков образовательных услуг, предусмотренный системой персонифицированного финансирования в Навигаторе дополнительного образования детей. Содействие развитию конкуренции на рынке дополнительного образования детей путем создания для потребителей равных условий получения услуг и повышения качества услуг 12 Сертификат призван обеспечить более высокое качество программ дополнительного образования детей. После внедрения системы персонифицированного финансирования родители будут сами выбирать, какую программу финансировать – оплачивать за счет средств Сертификата. Невостребованные программы – с недостаточным количеством детей в группах – вынуждены будут меняться в лучшую сторону для привлечения учащихся. В период с 1 октября 2019 года по 31 декабря 2019 года в ГО г. Уфа Республики Башкортостан учреждениями дополнительного образования детей и родителями было подписано 20564 договора об образовании на обучение по дополнительным общеразвивающим программам в рамках персонифицированного финансирования</a:t>
            </a:r>
            <a:endParaRPr lang="ru-RU" sz="1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лучших практик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09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988840"/>
            <a:ext cx="8496944" cy="413732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</a:t>
            </a:r>
            <a:r>
              <a:rPr lang="ru-RU" sz="1800" dirty="0"/>
              <a:t>. Результаты перевода аукционов на право заключения договоров аренды земельных участков коммерческого назначения (далее – земельные торги), в </a:t>
            </a:r>
            <a:r>
              <a:rPr lang="ru-RU" sz="1800" dirty="0" smtClean="0"/>
              <a:t>электронную </a:t>
            </a:r>
            <a:r>
              <a:rPr lang="ru-RU" sz="1800" dirty="0"/>
              <a:t>форму (Комитет по конкурентной политике Московской </a:t>
            </a:r>
            <a:r>
              <a:rPr lang="ru-RU" sz="1800" dirty="0" smtClean="0"/>
              <a:t>области)</a:t>
            </a:r>
          </a:p>
          <a:p>
            <a:endParaRPr lang="ru-RU" sz="1800" dirty="0"/>
          </a:p>
          <a:p>
            <a:r>
              <a:rPr lang="ru-RU" sz="1800" dirty="0"/>
              <a:t>Земельные торги до 2019 года оставались в Московской области последним видом коммерческих торгов, не переведенных в форму электронных аукционов. В результате совместной работы ФАС России, Московского областного УФАС России и Правительства Московской области в целях обеспечения прозрачности и эффективности распоряжения имуществом, снижения возможности сговора на торгах, земельные торги в форме электронных аукционов были внедрены на площадке ЕАСУЗ АРИП (easuz.mosreg.ru) — подсистеме автоматизированной реализации имущественных прав Единой автоматизированной информационной системы управления закупками Московской области.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лучших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279022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Закон </a:t>
            </a:r>
            <a:r>
              <a:rPr lang="ru-RU" sz="1600" b="1" dirty="0"/>
              <a:t>Красноярского края от 29.06.2017 № 3-854 «О государственной поддержке продвижения пищевых продуктов в Красноярском крае</a:t>
            </a:r>
            <a:r>
              <a:rPr lang="ru-RU" sz="1600" b="1" dirty="0" smtClean="0"/>
              <a:t>»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Законом края предусмотрено предоставление субсидий за счет средств краевого бюджета некоммерческим организациям, объединяющим не менее 20 организаций сельскохозяйственной отрасли края и организаций розничной торговли, зарегистрированных на территории края, на возмещение части затрат, связанных с проведением добровольной сертификации и продвижением пищевых продуктов в крае. При этом выделение субсидий предусмотрено некоммерческим организациям, которые по факту являются распределителями Закон края исключает предоставление субсидий сельскохозяйственным организациям, не являющимся членами некоммерческой организации, а также организациям, зарегистрированным за пределами края, что создает неопределенному кругу лиц дискриминационные условия для осуществления деятельности, приводит к сокращению числа субъектов рынка пищевых продуктов Длящееся нарушение По признакам нарушения пунктов 2, 8 части 1 статьи 15 Закона о защите конкуренции Законодательному собранию выдано предупреждение от 13.10.2017 № 17853 внести изменения в Закон края. Предупреждение обжаловано.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Решением </a:t>
            </a:r>
            <a:r>
              <a:rPr lang="ru-RU" sz="1600" dirty="0"/>
              <a:t>Арбитражного суда Красноярского края от 05.04.2018 по делу № А33- 34719/2017, постановлениями Третьего арбитражного апелляционного суда от 12.07.2018, Арбитражного суда Восточно-Сибирского округа от 27.09.2018 иск не удовлетворен. Верховный Суд Российской Федерации 21.12.2018 отказал в передаче кассационной жалобы для рассмотрения в судебном 22 бюджетных средств </a:t>
            </a:r>
            <a:endParaRPr lang="ru-RU" sz="1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dirty="0" smtClean="0"/>
              <a:t>Примеры худших практик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406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Привести пример деятельности органа власти, в котором учащийся осуществляет деятельность (в случае отсутствия – привести пример из сети интернет), который можно включить в белую книгу конкуренции;</a:t>
            </a:r>
          </a:p>
          <a:p>
            <a:r>
              <a:rPr lang="ru-RU" dirty="0" smtClean="0"/>
              <a:t>Привести </a:t>
            </a:r>
            <a:r>
              <a:rPr lang="ru-RU" dirty="0"/>
              <a:t>пример деятельности органа власти, в котором учащийся осуществляет деятельность (в случае отсутствия – привести пример из сети интернет), который можно включить в </a:t>
            </a:r>
            <a:r>
              <a:rPr lang="ru-RU" dirty="0" smtClean="0"/>
              <a:t> черную книгу конкуренции.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2265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Задания для самостоятельной работы по теме «Белая» и «Черная» книга конкуренции</a:t>
            </a:r>
          </a:p>
        </p:txBody>
      </p:sp>
    </p:spTree>
    <p:extLst>
      <p:ext uri="{BB962C8B-B14F-4D97-AF65-F5344CB8AC3E}">
        <p14:creationId xmlns:p14="http://schemas.microsoft.com/office/powerpoint/2010/main" val="2915838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</TotalTime>
  <Words>1084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Белая и черная книги конкуренции</vt:lpstr>
      <vt:lpstr>Понятия </vt:lpstr>
      <vt:lpstr>Критерии для включения в черную книгу </vt:lpstr>
      <vt:lpstr>Критерии для включения в белую книгу </vt:lpstr>
      <vt:lpstr>Примеры лучших практик</vt:lpstr>
      <vt:lpstr>Примеры лучших практик</vt:lpstr>
      <vt:lpstr>Примеры худших практик</vt:lpstr>
      <vt:lpstr>Задания для самостоятельной работы по теме «Белая» и «Черная» книга конкуренции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Белая и черная книги конкуренции</dc:title>
  <dc:creator>user</dc:creator>
  <cp:lastModifiedBy>user</cp:lastModifiedBy>
  <cp:revision>6</cp:revision>
  <dcterms:created xsi:type="dcterms:W3CDTF">2020-12-09T11:59:09Z</dcterms:created>
  <dcterms:modified xsi:type="dcterms:W3CDTF">2020-12-09T13:00:55Z</dcterms:modified>
</cp:coreProperties>
</file>