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912" r:id="rId2"/>
    <p:sldId id="933" r:id="rId3"/>
    <p:sldId id="1004" r:id="rId4"/>
    <p:sldId id="1005" r:id="rId5"/>
    <p:sldId id="1006" r:id="rId6"/>
    <p:sldId id="1007" r:id="rId7"/>
    <p:sldId id="1008" r:id="rId8"/>
    <p:sldId id="1009" r:id="rId9"/>
    <p:sldId id="1010" r:id="rId10"/>
    <p:sldId id="1011" r:id="rId11"/>
    <p:sldId id="1013" r:id="rId12"/>
    <p:sldId id="1012" r:id="rId13"/>
    <p:sldId id="968" r:id="rId14"/>
    <p:sldId id="951" r:id="rId15"/>
    <p:sldId id="969" r:id="rId16"/>
    <p:sldId id="1003" r:id="rId17"/>
    <p:sldId id="970" r:id="rId18"/>
    <p:sldId id="982" r:id="rId19"/>
    <p:sldId id="983" r:id="rId20"/>
    <p:sldId id="984" r:id="rId21"/>
    <p:sldId id="986" r:id="rId22"/>
    <p:sldId id="1000" r:id="rId23"/>
    <p:sldId id="999" r:id="rId24"/>
    <p:sldId id="1014" r:id="rId25"/>
    <p:sldId id="1015" r:id="rId26"/>
    <p:sldId id="1016" r:id="rId27"/>
  </p:sldIdLst>
  <p:sldSz cx="6858000" cy="5143500"/>
  <p:notesSz cx="9872663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3399"/>
    <a:srgbClr val="F78609"/>
    <a:srgbClr val="6F933F"/>
    <a:srgbClr val="96BC64"/>
    <a:srgbClr val="48A8B0"/>
    <a:srgbClr val="FFFFFF"/>
    <a:srgbClr val="EAEAEA"/>
    <a:srgbClr val="48B3BA"/>
    <a:srgbClr val="C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 autoAdjust="0"/>
    <p:restoredTop sz="86441" autoAdjust="0"/>
  </p:normalViewPr>
  <p:slideViewPr>
    <p:cSldViewPr>
      <p:cViewPr varScale="1">
        <p:scale>
          <a:sx n="154" d="100"/>
          <a:sy n="154" d="100"/>
        </p:scale>
        <p:origin x="1650" y="126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5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279007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1330" y="1"/>
            <a:ext cx="4279006" cy="34114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405F2A4C-40CA-4F38-A0DA-0C3014054F63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56537"/>
            <a:ext cx="4279007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1330" y="6456537"/>
            <a:ext cx="4279006" cy="34114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78BC19CD-C0D0-4297-BBB8-C9E5B75C9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12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4276680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>
            <a:lvl1pPr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658" y="1"/>
            <a:ext cx="4276680" cy="34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>
            <a:lvl1pPr algn="r"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5663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569" y="3228815"/>
            <a:ext cx="7899526" cy="305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537"/>
            <a:ext cx="4276680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b" anchorCtr="0" compatLnSpc="1">
            <a:prstTxWarp prst="textNoShape">
              <a:avLst/>
            </a:prstTxWarp>
          </a:bodyPr>
          <a:lstStyle>
            <a:lvl1pPr defTabSz="93280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658" y="6456537"/>
            <a:ext cx="4276680" cy="3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7" tIns="46633" rIns="93267" bIns="46633" numCol="1" anchor="b" anchorCtr="0" compatLnSpc="1">
            <a:prstTxWarp prst="textNoShape">
              <a:avLst/>
            </a:prstTxWarp>
          </a:bodyPr>
          <a:lstStyle>
            <a:lvl1pPr algn="r" defTabSz="930485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503D825-286A-43BA-8325-B9AC7C784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11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17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49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01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01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01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01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7032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0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2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593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038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28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84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84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44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00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858000" cy="19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68479"/>
            <a:ext cx="6858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205979"/>
            <a:ext cx="154305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05979"/>
            <a:ext cx="451485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42900" y="1200151"/>
            <a:ext cx="6172200" cy="339447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42900" y="205979"/>
            <a:ext cx="6172200" cy="43886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8"/>
            <a:ext cx="6172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1"/>
            <a:ext cx="61722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968479"/>
            <a:ext cx="68580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6858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85185" y="4935141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22C39A3-C713-4A8D-B05F-6EA333364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9y97gI_AMEJszDlK6FREKPdAm_v8seXs/view?usp=sharin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332657" y="2139701"/>
            <a:ext cx="6347222" cy="210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algn="ctr" eaLnBrk="1" hangingPunct="1"/>
            <a:r>
              <a:rPr lang="ru-RU" altLang="ru-RU" sz="28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 eaLnBrk="1" hangingPunct="1"/>
            <a:endParaRPr lang="ru-RU" altLang="ru-RU" sz="2000" b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r" eaLnBrk="1" hangingPunct="1"/>
            <a:endParaRPr lang="ru-RU" altLang="ru-RU" sz="2000" b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r" eaLnBrk="1" hangingPunct="1"/>
            <a:endParaRPr lang="ru-RU" altLang="ru-RU" sz="1600" b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r" eaLnBrk="1" hangingPunct="1"/>
            <a:endParaRPr lang="ru-RU" altLang="ru-RU" sz="16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r" eaLnBrk="1" hangingPunct="1"/>
            <a:endParaRPr lang="ru-RU" altLang="ru-RU" sz="1600" b="1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r" eaLnBrk="1" hangingPunct="1"/>
            <a:r>
              <a:rPr lang="ru-RU" altLang="ru-RU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д</a:t>
            </a:r>
            <a:r>
              <a:rPr lang="ru-RU" altLang="ru-RU" sz="16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екабрь, 2020 год</a:t>
            </a:r>
            <a:endParaRPr lang="ru-RU" altLang="ru-RU" sz="16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r" eaLnBrk="1" hangingPunct="1"/>
            <a:endParaRPr lang="en-US" altLang="ru-RU" sz="2000" b="1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r" eaLnBrk="1" hangingPunct="1"/>
            <a:r>
              <a:rPr lang="ru-RU" altLang="ru-RU" sz="2000" b="1" dirty="0">
                <a:solidFill>
                  <a:srgbClr val="008080"/>
                </a:solidFill>
              </a:rPr>
              <a:t> </a:t>
            </a:r>
          </a:p>
          <a:p>
            <a:pPr algn="r" eaLnBrk="1" hangingPunct="1"/>
            <a:endParaRPr lang="ru-RU" altLang="ru-RU" sz="20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4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10</a:t>
            </a:fld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627534"/>
            <a:ext cx="685800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7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Синдикат </a:t>
            </a:r>
            <a:r>
              <a:rPr lang="ru-RU" sz="1700" b="1" kern="0" dirty="0">
                <a:solidFill>
                  <a:schemeClr val="accent6"/>
                </a:solidFill>
                <a:latin typeface="Trebuchet MS" panose="020B0603020202020204" pitchFamily="34" charset="0"/>
              </a:rPr>
              <a:t>– </a:t>
            </a:r>
            <a:r>
              <a:rPr lang="ru-RU" sz="1700" b="1" i="1" kern="0" dirty="0">
                <a:solidFill>
                  <a:srgbClr val="008080"/>
                </a:solidFill>
                <a:latin typeface="Trebuchet MS" panose="020B0603020202020204" pitchFamily="34" charset="0"/>
              </a:rPr>
              <a:t>(</a:t>
            </a:r>
            <a:r>
              <a:rPr lang="ru-RU" sz="1700" b="1" i="1" kern="0" dirty="0" err="1">
                <a:solidFill>
                  <a:srgbClr val="008080"/>
                </a:solidFill>
                <a:latin typeface="Trebuchet MS" panose="020B0603020202020204" pitchFamily="34" charset="0"/>
              </a:rPr>
              <a:t>σύνδικος</a:t>
            </a:r>
            <a:r>
              <a:rPr lang="ru-RU" sz="1700" b="1" i="1" kern="0" dirty="0">
                <a:solidFill>
                  <a:srgbClr val="008080"/>
                </a:solidFill>
                <a:latin typeface="Trebuchet MS" panose="020B0603020202020204" pitchFamily="34" charset="0"/>
              </a:rPr>
              <a:t> «защитник, заступник»)</a:t>
            </a:r>
            <a:r>
              <a:rPr lang="ru-RU" sz="1700" b="1" kern="0" dirty="0">
                <a:solidFill>
                  <a:schemeClr val="accent6"/>
                </a:solidFill>
                <a:latin typeface="Trebuchet MS" panose="020B0603020202020204" pitchFamily="34" charset="0"/>
              </a:rPr>
              <a:t> — одна из форм объединения предприятий, преследующая цель устранения конкуренции и улучшения условий коммерческой деятельности в области определения цен, закупки сырья, сбыта продукции, сохраняющая при этом за членами синдиката производственную и юридическую самостоятельность</a:t>
            </a:r>
            <a:r>
              <a:rPr lang="ru-RU" sz="1700" b="1" kern="0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700" b="1" kern="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17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Первые монополистические объединения в России образовались </a:t>
            </a:r>
            <a:r>
              <a:rPr lang="ru-RU" sz="17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80-х </a:t>
            </a:r>
            <a:r>
              <a:rPr lang="ru-RU" sz="1700" b="1" dirty="0" err="1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г.г</a:t>
            </a:r>
            <a:r>
              <a:rPr lang="ru-RU" sz="17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XIX века</a:t>
            </a:r>
            <a:r>
              <a:rPr lang="ru-RU" sz="17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0"/>
              </a:spcAft>
            </a:pPr>
            <a:r>
              <a:rPr lang="ru-RU" sz="17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1880-1895 </a:t>
            </a:r>
            <a:r>
              <a:rPr lang="ru-RU" sz="1700" b="1" dirty="0" err="1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г.г</a:t>
            </a:r>
            <a:r>
              <a:rPr lang="ru-RU" sz="17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7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действовало </a:t>
            </a:r>
            <a:r>
              <a:rPr lang="ru-RU" sz="17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свыше</a:t>
            </a:r>
            <a:r>
              <a:rPr lang="ru-RU" sz="17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своих </a:t>
            </a:r>
            <a:r>
              <a:rPr lang="ru-RU" sz="17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ru-RU" sz="17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различных союзов и соглашений  в промышленности.</a:t>
            </a:r>
          </a:p>
          <a:p>
            <a:pPr lvl="0" algn="just">
              <a:spcAft>
                <a:spcPts val="0"/>
              </a:spcAft>
            </a:pPr>
            <a:endParaRPr lang="ru-RU" sz="1700" b="1" dirty="0">
              <a:solidFill>
                <a:schemeClr val="accent6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17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в России норм (административных, уголовных) регулирующих порядок оформления и деятельности монополий.</a:t>
            </a:r>
          </a:p>
          <a:p>
            <a:pPr algn="just">
              <a:spcAft>
                <a:spcPts val="0"/>
              </a:spcAft>
            </a:pPr>
            <a:endParaRPr lang="ru-RU" sz="1700" b="1" kern="0" dirty="0">
              <a:solidFill>
                <a:schemeClr val="accent6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97702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u="sng" dirty="0" smtClean="0">
                <a:solidFill>
                  <a:srgbClr val="008080"/>
                </a:solidFill>
                <a:latin typeface="Trebuchet MS" panose="020B0603020202020204" pitchFamily="34" charset="0"/>
              </a:rPr>
              <a:t>Постановка проблемы антимонопольного регулирования в досоветской России</a:t>
            </a:r>
            <a:endParaRPr lang="ru-RU" sz="1800" b="1" u="sng" dirty="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9997C17-BA80-422D-B98F-D9F7D858E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32" y="1419622"/>
            <a:ext cx="662473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ru-RU" sz="1800" b="1" kern="0" dirty="0" smtClean="0">
                <a:latin typeface="Trebuchet MS" panose="020B0603020202020204" pitchFamily="34" charset="0"/>
              </a:rPr>
              <a:t>Одной из основных причин возникновения синдикатов и трестов как форм организации производства по праву считалась </a:t>
            </a: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конкуренция между производителями на определенных стадиях её развития.</a:t>
            </a:r>
            <a:endParaRPr lang="ru-RU" sz="1800" b="1" kern="0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ru-RU" sz="1800" b="1" kern="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ru-RU" sz="1800" b="1" kern="0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До конца </a:t>
            </a:r>
            <a:r>
              <a:rPr lang="en-US" sz="1800" b="1" kern="0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XIX</a:t>
            </a:r>
            <a:r>
              <a:rPr lang="ru-RU" sz="1800" b="1" kern="0"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lang="ru-RU" sz="1800" b="1" kern="0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столетия в России имела место деятельность лишь отдельных промышленных союзов, носящих характер краткосрочных соглашений. 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ru-RU" sz="1800" b="1" kern="0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ru-RU" sz="1800" b="1" kern="0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Так в </a:t>
            </a: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70-х годах </a:t>
            </a:r>
            <a:r>
              <a:rPr lang="ru-RU" sz="1800" b="1" kern="0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был образован страховой синдикат, </a:t>
            </a: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в 1887 году</a:t>
            </a:r>
            <a:r>
              <a:rPr lang="ru-RU" sz="1800" b="1" kern="0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 – сахарный синдикат и другие менее значительные.</a:t>
            </a:r>
            <a:endParaRPr lang="ru-RU" sz="1800" b="1" kern="0" dirty="0" smtClean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4332" y="771550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 </a:t>
            </a:r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синдикатов в России</a:t>
            </a:r>
            <a:r>
              <a:rPr lang="ru-RU" sz="2400" b="1" dirty="0" smtClean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</a:pPr>
            <a:endParaRPr lang="ru-RU" sz="2400" b="1" dirty="0">
              <a:solidFill>
                <a:srgbClr val="C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4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Предуголь</a:t>
            </a:r>
            <a:r>
              <a:rPr lang="ru-RU" sz="24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2400" b="1" dirty="0" err="1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Продвагон</a:t>
            </a:r>
            <a:r>
              <a:rPr lang="ru-RU" sz="24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«Кровля», «Медь», «Проволока», «РОСТ»(Российское общество спичечной торговли) – </a:t>
            </a:r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1900-1910 </a:t>
            </a:r>
            <a:r>
              <a:rPr lang="ru-RU" sz="2400" b="1" dirty="0" err="1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г.г</a:t>
            </a:r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0"/>
              </a:spcAft>
            </a:pPr>
            <a:endParaRPr lang="ru-RU" sz="2400" b="1" dirty="0">
              <a:solidFill>
                <a:schemeClr val="accent6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1914 г. </a:t>
            </a:r>
            <a:r>
              <a:rPr lang="ru-RU" sz="24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 России уже </a:t>
            </a:r>
            <a:r>
              <a:rPr lang="ru-RU" sz="24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свыше 200 </a:t>
            </a:r>
            <a:r>
              <a:rPr lang="ru-RU" sz="24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синдикатов и картелей.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20" y="597702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Сравнительный </a:t>
            </a:r>
            <a:r>
              <a:rPr lang="ru-RU" sz="1800" b="1" u="sng" dirty="0" smtClean="0">
                <a:solidFill>
                  <a:srgbClr val="008080"/>
                </a:solidFill>
                <a:latin typeface="Trebuchet MS" panose="020B0603020202020204" pitchFamily="34" charset="0"/>
              </a:rPr>
              <a:t>анализ систем </a:t>
            </a:r>
            <a:r>
              <a:rPr lang="ru-RU" sz="18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регулирования монополий </a:t>
            </a:r>
            <a:r>
              <a:rPr lang="ru-RU" sz="1800" b="1" u="sng" dirty="0" smtClean="0">
                <a:solidFill>
                  <a:srgbClr val="008080"/>
                </a:solidFill>
                <a:latin typeface="Trebuchet MS" panose="020B0603020202020204" pitchFamily="34" charset="0"/>
              </a:rPr>
              <a:t>в </a:t>
            </a:r>
            <a:r>
              <a:rPr lang="ru-RU" sz="18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России и США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153817"/>
              </p:ext>
            </p:extLst>
          </p:nvPr>
        </p:nvGraphicFramePr>
        <p:xfrm>
          <a:off x="260648" y="1347614"/>
          <a:ext cx="648072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Россия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США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9669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Условия в период</a:t>
                      </a:r>
                      <a:r>
                        <a:rPr lang="ru-RU" sz="1300" b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принятия антимонопольного законодательства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Разновидность монополистической рыночной структуры, в которой носителями монопольной власти были отраслевые министерства и главки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Существовавшая система классической свободной конкуренции стремилась законсервировать себя, остановив естественный процесс укрупнения капитала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0353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Направление</a:t>
                      </a:r>
                      <a:r>
                        <a:rPr lang="ru-RU" sz="1300" b="1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з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аконодательных актов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Разукрупнение уже сложившихся предпринимательских </a:t>
                      </a:r>
                      <a:r>
                        <a:rPr lang="ru-RU" sz="1300" dirty="0" smtClean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монополий</a:t>
                      </a:r>
                      <a:endParaRPr lang="ru-RU" sz="1300" dirty="0">
                        <a:solidFill>
                          <a:schemeClr val="accent6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Предотвращение чрезмерной концентрации </a:t>
                      </a:r>
                      <a:r>
                        <a:rPr lang="ru-RU" sz="1300" dirty="0" smtClean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предприятий</a:t>
                      </a:r>
                      <a:endParaRPr lang="ru-RU" sz="1300" dirty="0">
                        <a:solidFill>
                          <a:schemeClr val="accent6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7365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Формирование монополистических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структур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В плановой экономике монополистические структуры формировались «сверху</a:t>
                      </a:r>
                      <a:r>
                        <a:rPr lang="ru-RU" sz="1300" dirty="0" smtClean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»</a:t>
                      </a:r>
                      <a:endParaRPr lang="ru-RU" sz="1300" dirty="0">
                        <a:solidFill>
                          <a:schemeClr val="accent6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В рыночном хозяйстве монополистические объединения формировались «снизу</a:t>
                      </a:r>
                      <a:r>
                        <a:rPr lang="ru-RU" sz="1300" dirty="0" smtClean="0">
                          <a:solidFill>
                            <a:schemeClr val="accent6"/>
                          </a:solidFill>
                          <a:latin typeface="Trebuchet MS" panose="020B0603020202020204" pitchFamily="34" charset="0"/>
                        </a:rPr>
                        <a:t>»</a:t>
                      </a:r>
                      <a:endParaRPr lang="ru-RU" sz="1300" dirty="0">
                        <a:solidFill>
                          <a:schemeClr val="accent6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7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20" y="597702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Антимонопольное законодательство </a:t>
            </a:r>
            <a:r>
              <a:rPr lang="ru-RU" sz="2000" b="1" u="sng" dirty="0" smtClean="0">
                <a:solidFill>
                  <a:srgbClr val="008080"/>
                </a:solidFill>
                <a:latin typeface="Trebuchet MS" panose="020B0603020202020204" pitchFamily="34" charset="0"/>
              </a:rPr>
              <a:t>США</a:t>
            </a:r>
            <a:endParaRPr lang="ru-RU" sz="2000" b="1" u="sng" dirty="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0D933C2F-E3B1-4E40-9211-3CF08B7B0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0" y="1039415"/>
            <a:ext cx="6815472" cy="410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Закон </a:t>
            </a:r>
            <a:r>
              <a:rPr lang="ru-RU" sz="1800" b="1" kern="0" dirty="0" err="1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Шермана</a:t>
            </a: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(1890)</a:t>
            </a:r>
            <a:r>
              <a:rPr lang="en-US" sz="1800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</a:t>
            </a:r>
            <a:r>
              <a:rPr lang="ru-RU" sz="1800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ru-RU" sz="1600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Статья 1: </a:t>
            </a:r>
            <a:r>
              <a:rPr lang="ru-RU" sz="1600" kern="0" dirty="0" smtClean="0">
                <a:solidFill>
                  <a:schemeClr val="accent6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«незаконны объединения… и тайные сговоры, ограничивающие торговлю между штатами»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ru-RU" sz="1600" kern="0" dirty="0" smtClean="0">
              <a:solidFill>
                <a:srgbClr val="C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ru-RU" sz="1600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Статья 2: </a:t>
            </a:r>
            <a:r>
              <a:rPr lang="ru-RU" sz="1600" kern="0" dirty="0" smtClean="0">
                <a:solidFill>
                  <a:schemeClr val="accent6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«уголовным преступлением является монополизация или попытка монополизации в любой сфере торговли»</a:t>
            </a:r>
            <a:r>
              <a:rPr lang="ru-RU" sz="1600" i="1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ru-RU" sz="1800" i="1" kern="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Закон </a:t>
            </a:r>
            <a:r>
              <a:rPr lang="ru-RU" sz="1800" b="1" kern="0" dirty="0" err="1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Клейтона</a:t>
            </a: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(1914)</a:t>
            </a:r>
            <a:r>
              <a:rPr lang="en-US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lang="ru-RU" sz="1800" b="1" kern="0" dirty="0" smtClean="0">
              <a:solidFill>
                <a:srgbClr val="C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ru-RU" sz="1600" kern="0" dirty="0" smtClean="0">
                <a:solidFill>
                  <a:schemeClr val="accent6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контроль слияний, запрет на ограничивающую конкуренцию ценовую дискриминацию, установление правила тройного возмещения ущерба и права частных лиц требовать возмещения ущерба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endParaRPr lang="ru-RU" sz="1800" b="1" kern="0" dirty="0" smtClean="0">
              <a:solidFill>
                <a:srgbClr val="C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Закон </a:t>
            </a:r>
            <a:r>
              <a:rPr lang="ru-RU" sz="1800" b="1" kern="0" dirty="0" err="1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Роббинса-Патмэна</a:t>
            </a: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(1936)</a:t>
            </a:r>
            <a:r>
              <a:rPr lang="en-US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:</a:t>
            </a: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ru-RU" sz="1600" kern="0" dirty="0" smtClean="0">
                <a:solidFill>
                  <a:schemeClr val="accent6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уточнение определения незаконной ценовой дискриминации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1600" kern="0" dirty="0">
              <a:solidFill>
                <a:schemeClr val="accent6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9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20" y="597702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Европейский Союз: Амстердамский договор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0B24A42-7B8A-4046-8015-0B3D7066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5" y="1003732"/>
            <a:ext cx="6815472" cy="426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Статья 81</a:t>
            </a:r>
            <a:r>
              <a:rPr lang="en-US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:</a:t>
            </a: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 Горизонтальные и вертикальные соглашения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Установление запретов на </a:t>
            </a:r>
          </a:p>
          <a:p>
            <a:pPr marL="342900" indent="-342900" eaLnBrk="1" hangingPunct="1">
              <a:lnSpc>
                <a:spcPct val="80000"/>
              </a:lnSpc>
              <a:buAutoNum type="arabicParenBoth"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фиксирование (прямо или косвенно) цен</a:t>
            </a:r>
            <a:r>
              <a:rPr lang="en-US" sz="1800" kern="0" dirty="0" smtClean="0">
                <a:latin typeface="Trebuchet MS" panose="020B0603020202020204" pitchFamily="34" charset="0"/>
              </a:rPr>
              <a:t>;</a:t>
            </a:r>
            <a:r>
              <a:rPr lang="ru-RU" sz="1800" kern="0" dirty="0" smtClean="0">
                <a:latin typeface="Trebuchet MS" panose="020B0603020202020204" pitchFamily="34" charset="0"/>
              </a:rPr>
              <a:t> </a:t>
            </a:r>
          </a:p>
          <a:p>
            <a:pPr marL="342900" indent="-342900" eaLnBrk="1" hangingPunct="1">
              <a:lnSpc>
                <a:spcPct val="80000"/>
              </a:lnSpc>
              <a:buAutoNum type="arabicParenBoth"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ограничение или контроль производства, рынков, технического развития или инвестиций</a:t>
            </a:r>
            <a:r>
              <a:rPr lang="en-US" sz="1800" kern="0" dirty="0" smtClean="0">
                <a:latin typeface="Trebuchet MS" panose="020B0603020202020204" pitchFamily="34" charset="0"/>
              </a:rPr>
              <a:t>;</a:t>
            </a:r>
            <a:r>
              <a:rPr lang="ru-RU" sz="1800" kern="0" dirty="0" smtClean="0">
                <a:latin typeface="Trebuchet MS" panose="020B0603020202020204" pitchFamily="34" charset="0"/>
              </a:rPr>
              <a:t> </a:t>
            </a:r>
          </a:p>
          <a:p>
            <a:pPr marL="342900" indent="-342900" eaLnBrk="1" hangingPunct="1">
              <a:lnSpc>
                <a:spcPct val="80000"/>
              </a:lnSpc>
              <a:buAutoNum type="arabicParenBoth"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раздел рынков и источников предложения, </a:t>
            </a:r>
          </a:p>
          <a:p>
            <a:pPr marL="342900" indent="-342900" eaLnBrk="1" hangingPunct="1">
              <a:lnSpc>
                <a:spcPct val="80000"/>
              </a:lnSpc>
              <a:buAutoNum type="arabicParenBoth"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применение различных условий к подобным трансакциям, ставящих  торговых партнеров в невыгодное положение по сравнению с другими, </a:t>
            </a:r>
          </a:p>
          <a:p>
            <a:pPr marL="342900" indent="-342900" eaLnBrk="1" hangingPunct="1">
              <a:lnSpc>
                <a:spcPct val="80000"/>
              </a:lnSpc>
              <a:buAutoNum type="arabicParenBoth"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навязывание условий, не относящихся к  предмету договора (контракта).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Групповые исключения для вертикальных и горизонтальных соглашений) = </a:t>
            </a:r>
            <a:r>
              <a:rPr lang="ru-RU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1 статья закона </a:t>
            </a:r>
            <a:r>
              <a:rPr lang="ru-RU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Шермана</a:t>
            </a:r>
            <a:endParaRPr lang="ru-RU" sz="1800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kern="0" dirty="0" smtClean="0"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kern="0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7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20" y="597702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Европейский Союз: Амстердамский договор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0B24A42-7B8A-4046-8015-0B3D7066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5" y="1003732"/>
            <a:ext cx="6815472" cy="426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Статья 82</a:t>
            </a:r>
            <a:r>
              <a:rPr lang="en-US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:</a:t>
            </a:r>
            <a:r>
              <a:rPr lang="ru-RU" sz="18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 Злоупотребление доминирующим положением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Установление запретов на </a:t>
            </a:r>
          </a:p>
          <a:p>
            <a:pPr marL="342900" indent="-342900" eaLnBrk="1" hangingPunct="1">
              <a:lnSpc>
                <a:spcPct val="80000"/>
              </a:lnSpc>
              <a:buAutoNum type="arabicParenBoth"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прямое или косвенное навязывание необоснованных цен покупки или продажи, а также других условий торговли, </a:t>
            </a:r>
          </a:p>
          <a:p>
            <a:pPr marL="342900" indent="-342900" eaLnBrk="1" hangingPunct="1">
              <a:lnSpc>
                <a:spcPct val="80000"/>
              </a:lnSpc>
              <a:buAutoNum type="arabicParenBoth"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ограничение производства, рынка или технического развития в ущерб потребителям, </a:t>
            </a:r>
          </a:p>
          <a:p>
            <a:pPr marL="342900" indent="-342900" eaLnBrk="1" hangingPunct="1">
              <a:lnSpc>
                <a:spcPct val="80000"/>
              </a:lnSpc>
              <a:buAutoNum type="arabicParenBoth"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применение различных условия для эквивалентных трансакций с торговыми партнерами, ставящее их в невыгодное положение, </a:t>
            </a:r>
          </a:p>
          <a:p>
            <a:pPr marL="342900" indent="-342900" eaLnBrk="1" hangingPunct="1">
              <a:lnSpc>
                <a:spcPct val="80000"/>
              </a:lnSpc>
              <a:buAutoNum type="arabicParenBoth"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навязывание условий, не имеющих отношения к предмету соглашения.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800" kern="0" dirty="0" smtClean="0">
                <a:latin typeface="Trebuchet MS" panose="020B0603020202020204" pitchFamily="34" charset="0"/>
              </a:rPr>
              <a:t>Применяется в случае установления (монопольно) высоких цен, хищнического ценообразования, эксклюзивности заключения соглашений, отказа от поставок или связанных продаж =</a:t>
            </a:r>
            <a:r>
              <a:rPr lang="ru-RU" sz="1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2 статья закона </a:t>
            </a:r>
            <a:r>
              <a:rPr lang="ru-RU" sz="1800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Шермана</a:t>
            </a:r>
            <a:endParaRPr lang="ru-RU" sz="1800" kern="0" dirty="0" smtClean="0"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kern="0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91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97702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Санкции за нарушение антимонопольного законодательства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F311D88E-ED00-4980-A685-9FFD01BA7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4" y="1244033"/>
            <a:ext cx="6768752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ru-RU" sz="1600" b="1" kern="0" dirty="0" smtClean="0">
                <a:solidFill>
                  <a:srgbClr val="C00000"/>
                </a:solidFill>
              </a:rPr>
              <a:t>Административная, гражданская и уголовная ответственность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ru-RU" sz="1600" b="1" kern="0" dirty="0" smtClean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kern="0" dirty="0" smtClean="0">
                <a:solidFill>
                  <a:srgbClr val="008080"/>
                </a:solidFill>
              </a:rPr>
              <a:t>США: </a:t>
            </a:r>
            <a:endParaRPr lang="en-US" sz="1600" b="1" kern="0" dirty="0" smtClean="0">
              <a:solidFill>
                <a:srgbClr val="00808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ru-RU" sz="1400" b="1" kern="0" dirty="0" smtClean="0"/>
              <a:t>За нарушение закона </a:t>
            </a:r>
            <a:r>
              <a:rPr lang="ru-RU" sz="1400" b="1" kern="0" dirty="0" err="1" smtClean="0"/>
              <a:t>Шермана</a:t>
            </a:r>
            <a:r>
              <a:rPr lang="ru-RU" sz="1400" b="1" kern="0" dirty="0" smtClean="0"/>
              <a:t> тюремное заключение до 1 года (с 2004  - до 10 лет) и/или денежный штраф до 1 млн. </a:t>
            </a:r>
            <a:r>
              <a:rPr lang="ru-RU" sz="1400" b="1" kern="0" dirty="0" err="1" smtClean="0"/>
              <a:t>долл</a:t>
            </a:r>
            <a:r>
              <a:rPr lang="ru-RU" sz="1400" b="1" kern="0" dirty="0" smtClean="0"/>
              <a:t> (с 2004 – до 100 </a:t>
            </a:r>
            <a:r>
              <a:rPr lang="ru-RU" sz="1400" b="1" kern="0" dirty="0" err="1" smtClean="0"/>
              <a:t>млн.долл</a:t>
            </a:r>
            <a:r>
              <a:rPr lang="ru-RU" sz="1400" b="1" kern="0" dirty="0" smtClean="0"/>
              <a:t>.) </a:t>
            </a:r>
            <a:r>
              <a:rPr lang="ru-RU" sz="1400" b="1" u="sng" kern="0" dirty="0" smtClean="0"/>
              <a:t>уголовная ответственность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ru-RU" sz="1400" b="1" kern="0" dirty="0" smtClean="0"/>
              <a:t>Взыскание убытков в трёхкратном размере (по закону </a:t>
            </a:r>
            <a:r>
              <a:rPr lang="ru-RU" sz="1400" b="1" kern="0" dirty="0" err="1" smtClean="0"/>
              <a:t>Клейтона</a:t>
            </a:r>
            <a:r>
              <a:rPr lang="ru-RU" sz="1400" b="1" kern="0" dirty="0" smtClean="0"/>
              <a:t>) </a:t>
            </a:r>
            <a:r>
              <a:rPr lang="ru-RU" sz="1400" b="1" u="sng" kern="0" dirty="0" smtClean="0"/>
              <a:t>гражданская ответственность</a:t>
            </a:r>
            <a:endParaRPr lang="ru-RU" sz="1400" b="1" kern="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kern="0" dirty="0" smtClean="0">
                <a:solidFill>
                  <a:srgbClr val="008080"/>
                </a:solidFill>
              </a:rPr>
              <a:t>Европейский Союз: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ru-RU" sz="1400" b="1" kern="0" dirty="0" smtClean="0"/>
              <a:t>За нарушение закона (до 10% оборота) </a:t>
            </a:r>
            <a:r>
              <a:rPr lang="ru-RU" sz="1400" b="1" u="sng" kern="0" dirty="0" smtClean="0"/>
              <a:t>административная ответственность</a:t>
            </a:r>
            <a:endParaRPr lang="ru-RU" sz="1400" b="1" kern="0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ru-RU" sz="1400" b="1" kern="0" dirty="0" smtClean="0"/>
              <a:t>За невыполнение предписания антимонопольного органа (до 1% оборота)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600" b="1" kern="0" dirty="0" smtClean="0">
                <a:solidFill>
                  <a:srgbClr val="008080"/>
                </a:solidFill>
              </a:rPr>
              <a:t>Россия: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ru-RU" sz="1400" b="1" kern="0" dirty="0" smtClean="0"/>
              <a:t>Кодекс об административных правонарушениях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ru-RU" sz="1400" b="1" kern="0" dirty="0" smtClean="0"/>
              <a:t>Гражданский кодекс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ru-RU" sz="1400" b="1" kern="0" dirty="0" smtClean="0"/>
              <a:t>Уголовный кодекс (ст. 178) Важные изменения  внесены в июле 2009 г. </a:t>
            </a:r>
            <a:endParaRPr lang="ru-RU" sz="1400" b="1" kern="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5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02" y="-3759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30FA325-FDC7-40EC-B5EF-D68834871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02" y="1122085"/>
            <a:ext cx="6848466" cy="38979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sz="1400" b="1" dirty="0" smtClean="0">
                <a:latin typeface="Trebuchet MS" panose="020B0603020202020204" pitchFamily="34" charset="0"/>
              </a:rPr>
              <a:t>От 1 до 5 тыс. МРОТ (от 100 до 500 тыс. руб.), причем не за само нарушение, а невыполнение предписания антимонопольного органа + изъятие незаконно полученной прибыли</a:t>
            </a:r>
            <a:br>
              <a:rPr lang="ru-RU" sz="1400" b="1" dirty="0" smtClean="0">
                <a:latin typeface="Trebuchet MS" panose="020B0603020202020204" pitchFamily="34" charset="0"/>
              </a:rPr>
            </a:br>
            <a:r>
              <a:rPr lang="ru-RU" sz="1400" b="1" dirty="0" smtClean="0">
                <a:latin typeface="Trebuchet MS" panose="020B0603020202020204" pitchFamily="34" charset="0"/>
              </a:rPr>
              <a:t/>
            </a:r>
            <a:br>
              <a:rPr lang="ru-RU" sz="1400" b="1" dirty="0" smtClean="0">
                <a:latin typeface="Trebuchet MS" panose="020B0603020202020204" pitchFamily="34" charset="0"/>
              </a:rPr>
            </a:br>
            <a:r>
              <a:rPr lang="ru-RU" sz="1400" b="1" dirty="0" smtClean="0">
                <a:latin typeface="Trebuchet MS" panose="020B0603020202020204" pitchFamily="34" charset="0"/>
              </a:rPr>
              <a:t>В такой конструкции отсутствует:</a:t>
            </a:r>
            <a:br>
              <a:rPr lang="ru-RU" sz="1400" b="1" dirty="0" smtClean="0">
                <a:latin typeface="Trebuchet MS" panose="020B0603020202020204" pitchFamily="34" charset="0"/>
              </a:rPr>
            </a:br>
            <a:r>
              <a:rPr lang="ru-RU" sz="1400" b="1" dirty="0" smtClean="0">
                <a:latin typeface="Trebuchet MS" panose="020B0603020202020204" pitchFamily="34" charset="0"/>
              </a:rPr>
              <a:t> </a:t>
            </a:r>
            <a:br>
              <a:rPr lang="ru-RU" sz="1400" b="1" dirty="0" smtClean="0">
                <a:latin typeface="Trebuchet MS" panose="020B0603020202020204" pitchFamily="34" charset="0"/>
              </a:rPr>
            </a:br>
            <a:r>
              <a:rPr lang="ru-RU" sz="1400" b="1" dirty="0" smtClean="0">
                <a:latin typeface="Trebuchet MS" panose="020B0603020202020204" pitchFamily="34" charset="0"/>
              </a:rPr>
              <a:t>- связь между правонарушением и санкциями; </a:t>
            </a:r>
            <a:br>
              <a:rPr lang="ru-RU" sz="1400" b="1" dirty="0" smtClean="0">
                <a:latin typeface="Trebuchet MS" panose="020B0603020202020204" pitchFamily="34" charset="0"/>
              </a:rPr>
            </a:br>
            <a:r>
              <a:rPr lang="ru-RU" sz="1400" b="1" dirty="0" smtClean="0">
                <a:latin typeface="Trebuchet MS" panose="020B0603020202020204" pitchFamily="34" charset="0"/>
              </a:rPr>
              <a:t>- достаточный уровень сдерживания</a:t>
            </a:r>
            <a:br>
              <a:rPr lang="ru-RU" sz="1400" b="1" dirty="0" smtClean="0">
                <a:latin typeface="Trebuchet MS" panose="020B0603020202020204" pitchFamily="34" charset="0"/>
              </a:rPr>
            </a:br>
            <a:r>
              <a:rPr lang="ru-RU" sz="1400" b="1" dirty="0" smtClean="0">
                <a:latin typeface="Trebuchet MS" panose="020B0603020202020204" pitchFamily="34" charset="0"/>
              </a:rPr>
              <a:t>- достаточные стимулы пострадавших использовать АМЗ. </a:t>
            </a:r>
            <a:br>
              <a:rPr lang="ru-RU" sz="1400" b="1" dirty="0" smtClean="0">
                <a:latin typeface="Trebuchet MS" panose="020B0603020202020204" pitchFamily="34" charset="0"/>
              </a:rPr>
            </a:br>
            <a:r>
              <a:rPr lang="ru-RU" sz="1400" b="1" dirty="0" smtClean="0">
                <a:latin typeface="Trebuchet MS" panose="020B0603020202020204" pitchFamily="34" charset="0"/>
              </a:rPr>
              <a:t/>
            </a:r>
            <a:br>
              <a:rPr lang="ru-RU" sz="1400" b="1" dirty="0" smtClean="0">
                <a:latin typeface="Trebuchet MS" panose="020B0603020202020204" pitchFamily="34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При таких санкциях АМЗ не будет «работать», как бы хорошо ни была описана легальная/нелегальная практика</a:t>
            </a:r>
            <a:br>
              <a:rPr lang="ru-RU" sz="14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ru-RU" sz="1400" b="1" dirty="0" smtClean="0">
                <a:latin typeface="Trebuchet MS" panose="020B0603020202020204" pitchFamily="34" charset="0"/>
              </a:rPr>
              <a:t/>
            </a:r>
            <a:br>
              <a:rPr lang="ru-RU" sz="1400" b="1" dirty="0" smtClean="0">
                <a:latin typeface="Trebuchet MS" panose="020B0603020202020204" pitchFamily="34" charset="0"/>
              </a:rPr>
            </a:br>
            <a:r>
              <a:rPr lang="ru-RU" sz="1400" b="1" i="1" dirty="0" smtClean="0">
                <a:solidFill>
                  <a:srgbClr val="008080"/>
                </a:solidFill>
                <a:latin typeface="Trebuchet MS" panose="020B0603020202020204" pitchFamily="34" charset="0"/>
              </a:rPr>
              <a:t>Дополнения в Кодекс об административных правонарушениях (9 апреля 2007г.): </a:t>
            </a:r>
            <a:r>
              <a:rPr lang="ru-RU" sz="1400" b="1" i="1" dirty="0" smtClean="0">
                <a:latin typeface="Trebuchet MS" panose="020B0603020202020204" pitchFamily="34" charset="0"/>
              </a:rPr>
              <a:t/>
            </a:r>
            <a:br>
              <a:rPr lang="ru-RU" sz="1400" b="1" i="1" dirty="0" smtClean="0">
                <a:latin typeface="Trebuchet MS" panose="020B0603020202020204" pitchFamily="34" charset="0"/>
              </a:rPr>
            </a:br>
            <a:r>
              <a:rPr lang="ru-RU" sz="1400" b="1" i="1" dirty="0" smtClean="0">
                <a:latin typeface="Trebuchet MS" panose="020B0603020202020204" pitchFamily="34" charset="0"/>
              </a:rPr>
              <a:t/>
            </a:r>
            <a:br>
              <a:rPr lang="ru-RU" sz="1400" b="1" i="1" dirty="0" smtClean="0">
                <a:latin typeface="Trebuchet MS" panose="020B0603020202020204" pitchFamily="34" charset="0"/>
              </a:rPr>
            </a:br>
            <a:r>
              <a:rPr lang="ru-RU" sz="1400" b="1" i="1" dirty="0" smtClean="0">
                <a:latin typeface="Trebuchet MS" panose="020B0603020202020204" pitchFamily="34" charset="0"/>
              </a:rPr>
              <a:t>- Злоупотребление доминированием: от 1/200 до 1/50 годовой выручки на данном рынке;</a:t>
            </a:r>
            <a:br>
              <a:rPr lang="ru-RU" sz="1400" b="1" i="1" dirty="0" smtClean="0">
                <a:latin typeface="Trebuchet MS" panose="020B0603020202020204" pitchFamily="34" charset="0"/>
              </a:rPr>
            </a:br>
            <a:r>
              <a:rPr lang="ru-RU" sz="1400" b="1" i="1" dirty="0" smtClean="0">
                <a:latin typeface="Trebuchet MS" panose="020B0603020202020204" pitchFamily="34" charset="0"/>
              </a:rPr>
              <a:t>- Соглашения: от 1/100 до 15/100 годовой выручки на данном рынке</a:t>
            </a:r>
            <a:br>
              <a:rPr lang="ru-RU" sz="1400" b="1" i="1" dirty="0" smtClean="0">
                <a:latin typeface="Trebuchet MS" panose="020B0603020202020204" pitchFamily="34" charset="0"/>
              </a:rPr>
            </a:br>
            <a:r>
              <a:rPr lang="ru-RU" sz="1400" b="1" i="1" dirty="0" smtClean="0">
                <a:latin typeface="Trebuchet MS" panose="020B0603020202020204" pitchFamily="34" charset="0"/>
              </a:rPr>
              <a:t>(*** Но не выше 4% годовой выручки компании).</a:t>
            </a:r>
            <a:br>
              <a:rPr lang="ru-RU" sz="1400" b="1" i="1" dirty="0" smtClean="0">
                <a:latin typeface="Trebuchet MS" panose="020B0603020202020204" pitchFamily="34" charset="0"/>
              </a:rPr>
            </a:br>
            <a:r>
              <a:rPr lang="ru-RU" sz="14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/>
            </a:r>
            <a:br>
              <a:rPr lang="ru-RU" sz="14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</a:br>
            <a:r>
              <a:rPr lang="ru-RU" sz="14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Сравним:</a:t>
            </a:r>
            <a:r>
              <a:rPr lang="ru-RU" sz="1400" b="1" i="1" dirty="0" smtClean="0">
                <a:latin typeface="Trebuchet MS" panose="020B0603020202020204" pitchFamily="34" charset="0"/>
              </a:rPr>
              <a:t> штраф до 100 млн. долл. + возмещение ущерба </a:t>
            </a:r>
            <a:r>
              <a:rPr lang="ru-RU" sz="1400" b="1" i="1" dirty="0">
                <a:latin typeface="Trebuchet MS" panose="020B0603020202020204" pitchFamily="34" charset="0"/>
              </a:rPr>
              <a:t>в трехкратном размере (АМЗ США), до 10% от </a:t>
            </a:r>
            <a:r>
              <a:rPr lang="ru-RU" sz="1400" b="1" i="1" dirty="0" smtClean="0">
                <a:latin typeface="Trebuchet MS" panose="020B0603020202020204" pitchFamily="34" charset="0"/>
              </a:rPr>
              <a:t>оборота </a:t>
            </a:r>
            <a:r>
              <a:rPr lang="ru-RU" sz="1400" b="1" i="1" dirty="0">
                <a:latin typeface="Trebuchet MS" panose="020B0603020202020204" pitchFamily="34" charset="0"/>
              </a:rPr>
              <a:t>в Европейском Союзе</a:t>
            </a:r>
            <a:br>
              <a:rPr lang="ru-RU" sz="1400" b="1" i="1" dirty="0">
                <a:latin typeface="Trebuchet MS" panose="020B0603020202020204" pitchFamily="34" charset="0"/>
              </a:rPr>
            </a:br>
            <a:endParaRPr lang="ru-RU" sz="1400" b="1" i="1" dirty="0"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021" y="627534"/>
            <a:ext cx="68328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До 2007 </a:t>
            </a:r>
            <a:r>
              <a:rPr lang="ru-RU" sz="16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года </a:t>
            </a:r>
            <a:r>
              <a:rPr lang="ru-RU" sz="1600" b="1" i="1" dirty="0">
                <a:solidFill>
                  <a:srgbClr val="C00000"/>
                </a:solidFill>
                <a:latin typeface="Trebuchet MS" panose="020B0603020202020204" pitchFamily="34" charset="0"/>
              </a:rPr>
              <a:t>в РФ </a:t>
            </a:r>
            <a:r>
              <a:rPr lang="ru-RU" sz="1600" b="1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– крайне низкие штрафные санкции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3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9770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Участники системы правоприменения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97F69D6-73F0-4175-BD9C-1CA69784D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0" y="1131590"/>
            <a:ext cx="3539143" cy="389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ru-RU" sz="1800" b="1" kern="0" dirty="0" smtClean="0">
                <a:latin typeface="Trebuchet MS" panose="020B0603020202020204" pitchFamily="34" charset="0"/>
              </a:rPr>
              <a:t>В США исключительно высокая роль судов и частных истцов </a:t>
            </a:r>
            <a:r>
              <a:rPr lang="ru-RU" sz="1800" b="1" i="1" kern="0" dirty="0" smtClean="0">
                <a:latin typeface="Trebuchet MS" panose="020B0603020202020204" pitchFamily="34" charset="0"/>
              </a:rPr>
              <a:t>(см. рисунок)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kern="0" dirty="0" smtClean="0">
                <a:latin typeface="Trebuchet MS" panose="020B0603020202020204" pitchFamily="34" charset="0"/>
              </a:rPr>
              <a:t>В Европе основное место занимает антимонопольный орган (усилия привлекать частных лиц)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kern="0" dirty="0" smtClean="0">
                <a:latin typeface="Trebuchet MS" panose="020B0603020202020204" pitchFamily="34" charset="0"/>
              </a:rPr>
              <a:t>В РФ до 2006 г. частные лица не могли подавать антимонопольные иски (только обращаться в антимонопольный орган). Сейчас ситуация формально изменилась</a:t>
            </a:r>
            <a:endParaRPr lang="ru-RU" sz="1800" b="1" kern="0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xmlns="" id="{286C5D45-D71F-4EA9-BC38-F960515C09F0}"/>
              </a:ext>
            </a:extLst>
          </p:cNvPr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65982864"/>
              </p:ext>
            </p:extLst>
          </p:nvPr>
        </p:nvGraphicFramePr>
        <p:xfrm>
          <a:off x="3284984" y="1195016"/>
          <a:ext cx="3429000" cy="3551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Диаграмма" r:id="rId4" imgW="4267320" imgH="4495707" progId="MSGraph.Chart.8">
                  <p:embed followColorScheme="full"/>
                </p:oleObj>
              </mc:Choice>
              <mc:Fallback>
                <p:oleObj name="Диаграмма" r:id="rId4" imgW="4267320" imgH="449570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984" y="1195016"/>
                        <a:ext cx="3429000" cy="3551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20" y="597702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История становления антимонопольного регулирования рыночной экономики</a:t>
            </a:r>
          </a:p>
        </p:txBody>
      </p:sp>
      <p:sp>
        <p:nvSpPr>
          <p:cNvPr id="8" name="Содержимое 4"/>
          <p:cNvSpPr>
            <a:spLocks noGrp="1"/>
          </p:cNvSpPr>
          <p:nvPr>
            <p:ph idx="1"/>
          </p:nvPr>
        </p:nvSpPr>
        <p:spPr>
          <a:xfrm>
            <a:off x="46720" y="1419622"/>
            <a:ext cx="6768752" cy="36021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C00000"/>
                </a:solidFill>
                <a:latin typeface="Trebuchet MS" panose="020B0603020202020204" pitchFamily="34" charset="0"/>
              </a:rPr>
              <a:t>Конкурентные рынки </a:t>
            </a:r>
            <a:r>
              <a:rPr lang="ru-RU" sz="1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в целом работают успешно, чего нельзя сказать о рынках, на которых или покупатели, или продавцы могут манипулировать с ценами. В частности, на том рынке, где один единственный продавец контролирует предложение, выпуск продукции будет очень малым, а цены - очень высокими</a:t>
            </a:r>
            <a:r>
              <a:rPr lang="ru-RU" sz="1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.</a:t>
            </a:r>
            <a:endParaRPr lang="en-US" sz="1800" b="1" dirty="0" smtClean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endParaRPr lang="ru-RU" sz="18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Монополисты </a:t>
            </a:r>
            <a:r>
              <a:rPr lang="ru-RU" sz="1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могут получать высокие прибыли, ограничивая объем продаж и поднимая цену. Являясь единственными продавцами, они не бояться снижения цен со стороны конкурентов, и потребители, в конечном счете, платят больше, чем </a:t>
            </a:r>
            <a:r>
              <a:rPr lang="ru-RU" sz="1800" b="1" dirty="0" smtClean="0">
                <a:solidFill>
                  <a:schemeClr val="accent6"/>
                </a:solidFill>
                <a:latin typeface="Trebuchet MS" panose="020B0603020202020204" pitchFamily="34" charset="0"/>
              </a:rPr>
              <a:t>должны</a:t>
            </a:r>
            <a:r>
              <a:rPr lang="ru-RU" sz="18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.</a:t>
            </a:r>
            <a:endParaRPr lang="ru-RU" sz="1500" b="1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1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9770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u="sng" dirty="0">
                <a:solidFill>
                  <a:srgbClr val="008080"/>
                </a:solidFill>
                <a:latin typeface="Trebuchet MS" panose="020B0603020202020204" pitchFamily="34" charset="0"/>
              </a:rPr>
              <a:t>Антимонопольные органы за рубежом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61C2CAE-BDCD-4A08-A79B-EA9D44EA3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9" y="972730"/>
            <a:ext cx="683284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США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800" b="1" kern="0" dirty="0" smtClean="0">
                <a:latin typeface="Trebuchet MS" panose="020B0603020202020204" pitchFamily="34" charset="0"/>
              </a:rPr>
              <a:t>Министерство юстиции, Антимонопольный департамент, на 2006 год: 780 человек, 145 млн. долл.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800" b="1" kern="0" dirty="0" smtClean="0">
                <a:latin typeface="Trebuchet MS" panose="020B0603020202020204" pitchFamily="34" charset="0"/>
              </a:rPr>
              <a:t>Федеральная торговая комиссия, на 2006 год: 1095 человек, 203 млн. долл.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ru-RU" sz="1800" b="1" kern="0" dirty="0" smtClean="0"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Европейский Союз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800" b="1" kern="0" dirty="0" smtClean="0">
                <a:latin typeface="Trebuchet MS" panose="020B0603020202020204" pitchFamily="34" charset="0"/>
              </a:rPr>
              <a:t>Европейская комиссия по конкуренции, на 2006 год: 593 человека, 97 млн. евро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ru-RU" sz="1800" b="1" kern="0" dirty="0" smtClean="0"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2000" b="1" kern="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Российская Федерация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u-RU" sz="1800" b="1" kern="0" dirty="0" smtClean="0">
                <a:latin typeface="Trebuchet MS" panose="020B0603020202020204" pitchFamily="34" charset="0"/>
              </a:rPr>
              <a:t>Федеральная антимонопольная служба, на 2006 год: 2200 человек (</a:t>
            </a:r>
            <a:r>
              <a:rPr lang="en-US" sz="1800" b="1" kern="0" dirty="0" smtClean="0">
                <a:latin typeface="Trebuchet MS" panose="020B0603020202020204" pitchFamily="34" charset="0"/>
              </a:rPr>
              <a:t>~ 18</a:t>
            </a:r>
            <a:r>
              <a:rPr lang="ru-RU" sz="1800" b="1" kern="0" dirty="0" smtClean="0">
                <a:latin typeface="Trebuchet MS" panose="020B0603020202020204" pitchFamily="34" charset="0"/>
              </a:rPr>
              <a:t>50 территориальные управления + 350 центральный аппарат), 563 млн. рублей </a:t>
            </a:r>
            <a:r>
              <a:rPr lang="en-US" sz="1800" b="1" kern="0" dirty="0" smtClean="0">
                <a:latin typeface="Trebuchet MS" panose="020B0603020202020204" pitchFamily="34" charset="0"/>
              </a:rPr>
              <a:t> </a:t>
            </a:r>
            <a:endParaRPr lang="ru-RU" sz="1800" b="1" kern="0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70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843558"/>
            <a:ext cx="6842382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30" algn="just"/>
            <a:r>
              <a:rPr lang="ru-RU" sz="32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История антимонопольного регулирования в современной России ведёт свой отсчёт с </a:t>
            </a:r>
            <a:r>
              <a:rPr lang="ru-RU" sz="3200" baseline="30000" dirty="0">
                <a:solidFill>
                  <a:srgbClr val="C00000"/>
                </a:solidFill>
                <a:latin typeface="Trebuchet MS" panose="020B0603020202020204" pitchFamily="34" charset="0"/>
              </a:rPr>
              <a:t>14 июля 1990 года</a:t>
            </a:r>
            <a:r>
              <a:rPr lang="ru-RU" sz="32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. Именно тогда был </a:t>
            </a:r>
            <a:r>
              <a:rPr lang="ru-RU" sz="3200" baseline="30000" dirty="0">
                <a:solidFill>
                  <a:srgbClr val="C00000"/>
                </a:solidFill>
                <a:latin typeface="Trebuchet MS" panose="020B0603020202020204" pitchFamily="34" charset="0"/>
              </a:rPr>
              <a:t>утвержден первый антимонопольный орган - Государственный комитет РСФСР по антимонопольной политике и поддержке новых экономических структур</a:t>
            </a:r>
            <a:r>
              <a:rPr lang="ru-RU" sz="32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. Председателем Комитета был назначен </a:t>
            </a:r>
            <a:r>
              <a:rPr lang="ru-RU" sz="3200" b="1" baseline="30000" dirty="0">
                <a:solidFill>
                  <a:srgbClr val="007085"/>
                </a:solidFill>
                <a:latin typeface="Trebuchet MS" panose="020B0603020202020204" pitchFamily="34" charset="0"/>
              </a:rPr>
              <a:t>Валерий Петрович Черногородский</a:t>
            </a:r>
            <a:r>
              <a:rPr lang="ru-RU" sz="32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, а штатная численность работников аппарата на тот момент насчитывала 150 единиц. Спустя год были образованы первые территориальные управления</a:t>
            </a:r>
            <a:r>
              <a:rPr lang="ru-RU" sz="3200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lang="ru-RU" sz="3200" baseline="300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44" y="843558"/>
            <a:ext cx="6842382" cy="4113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30" algn="just"/>
            <a:r>
              <a:rPr lang="ru-RU" sz="28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24 августа 1992 года ГКАП России </a:t>
            </a:r>
            <a:r>
              <a:rPr lang="ru-RU" sz="2800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были добавлены новые задачи и функции, а также утверждено новое Положение о Комитете. В ноябре этого же года председателем антимонопольного ведомства стал </a:t>
            </a:r>
            <a:r>
              <a:rPr lang="ru-RU" sz="2800" b="1" baseline="30000" dirty="0" smtClean="0">
                <a:solidFill>
                  <a:srgbClr val="007085"/>
                </a:solidFill>
                <a:latin typeface="Trebuchet MS" panose="020B0603020202020204" pitchFamily="34" charset="0"/>
              </a:rPr>
              <a:t>Леонид Арнольдович </a:t>
            </a:r>
            <a:r>
              <a:rPr lang="ru-RU" sz="2800" b="1" baseline="30000" dirty="0" err="1" smtClean="0">
                <a:solidFill>
                  <a:srgbClr val="007085"/>
                </a:solidFill>
                <a:latin typeface="Trebuchet MS" panose="020B0603020202020204" pitchFamily="34" charset="0"/>
              </a:rPr>
              <a:t>Бочин</a:t>
            </a:r>
            <a:r>
              <a:rPr lang="ru-RU" sz="2800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, а численность работников центрального аппарата увеличена до 350 единиц.</a:t>
            </a:r>
          </a:p>
          <a:p>
            <a:pPr marR="1130" algn="just"/>
            <a:endParaRPr lang="ru-RU" sz="2800" baseline="30000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R="1130" algn="just"/>
            <a:r>
              <a:rPr lang="ru-RU" sz="2800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В целях реализации Послания Президента Российской Федерации Федеральному собранию </a:t>
            </a:r>
            <a:r>
              <a:rPr lang="ru-RU" sz="28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17 марта 1997 года </a:t>
            </a:r>
            <a:r>
              <a:rPr lang="ru-RU" sz="2800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Государственный комитет Российской Федерации по антимонопольной политике и поддержке новых экономических структур преобразован в </a:t>
            </a:r>
            <a:r>
              <a:rPr lang="ru-RU" sz="28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Государственный антимонопольный комитет Российской Федерации</a:t>
            </a:r>
            <a:r>
              <a:rPr lang="ru-RU" sz="2800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 Его председателем стала </a:t>
            </a:r>
            <a:r>
              <a:rPr lang="ru-RU" sz="2800" b="1" baseline="30000" dirty="0" smtClean="0">
                <a:solidFill>
                  <a:srgbClr val="007085"/>
                </a:solidFill>
                <a:latin typeface="Trebuchet MS" panose="020B0603020202020204" pitchFamily="34" charset="0"/>
              </a:rPr>
              <a:t>Наталия Евгеньевна Фонарева</a:t>
            </a:r>
            <a:r>
              <a:rPr lang="ru-RU" sz="2800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lang="ru-RU" sz="2800" baseline="300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0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618" y="843558"/>
            <a:ext cx="68423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30" algn="just"/>
            <a:r>
              <a:rPr lang="ru-RU" sz="26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22 </a:t>
            </a:r>
            <a:r>
              <a:rPr lang="ru-RU" sz="2600" baseline="30000" dirty="0">
                <a:solidFill>
                  <a:srgbClr val="C00000"/>
                </a:solidFill>
                <a:latin typeface="Trebuchet MS" panose="020B0603020202020204" pitchFamily="34" charset="0"/>
              </a:rPr>
              <a:t>сентября 1998 года</a:t>
            </a:r>
            <a:r>
              <a:rPr lang="ru-RU" sz="26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 Указом Президента Российской Федерации от №1142 «О структуре федеральных органов исполнительной власти» были упразднены: Государственный антимонопольный комитет Российской Федерации, Государственный комитет Российской Федерации по поддержке и развитию малого предпринимательства, Федеральная служба Российской Федерации по регулированию естественных монополий на транспорте, Федеральная служба Российской Федерации по регулированию естественных монополий в области связи. На их месте образовано </a:t>
            </a:r>
            <a:r>
              <a:rPr lang="ru-RU" sz="26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Министерство по </a:t>
            </a:r>
            <a:r>
              <a:rPr lang="ru-RU" sz="2600" baseline="30000" dirty="0">
                <a:solidFill>
                  <a:srgbClr val="C00000"/>
                </a:solidFill>
                <a:latin typeface="Trebuchet MS" panose="020B0603020202020204" pitchFamily="34" charset="0"/>
              </a:rPr>
              <a:t>антимонопольной политике и поддержке предпринимательства (МАП России</a:t>
            </a:r>
            <a:r>
              <a:rPr lang="ru-RU" sz="2600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)</a:t>
            </a:r>
            <a:r>
              <a:rPr lang="ru-RU" sz="2600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 Министром </a:t>
            </a:r>
            <a:r>
              <a:rPr lang="ru-RU" sz="26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назначен </a:t>
            </a:r>
            <a:r>
              <a:rPr lang="ru-RU" sz="2600" b="1" baseline="30000" dirty="0">
                <a:solidFill>
                  <a:srgbClr val="007085"/>
                </a:solidFill>
                <a:latin typeface="Trebuchet MS" panose="020B0603020202020204" pitchFamily="34" charset="0"/>
              </a:rPr>
              <a:t>Геннадий Максимович Ходырев</a:t>
            </a:r>
            <a:r>
              <a:rPr lang="ru-RU" sz="26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, а численность работников центрального аппарата составила 450 единиц. В мае 1999 года министром стал </a:t>
            </a:r>
            <a:r>
              <a:rPr lang="ru-RU" sz="2600" b="1" baseline="30000" dirty="0">
                <a:solidFill>
                  <a:srgbClr val="007085"/>
                </a:solidFill>
                <a:latin typeface="Trebuchet MS" panose="020B0603020202020204" pitchFamily="34" charset="0"/>
              </a:rPr>
              <a:t>Илья Артурович </a:t>
            </a:r>
            <a:r>
              <a:rPr lang="ru-RU" sz="2600" b="1" baseline="30000" dirty="0" err="1">
                <a:solidFill>
                  <a:srgbClr val="007085"/>
                </a:solidFill>
                <a:latin typeface="Trebuchet MS" panose="020B0603020202020204" pitchFamily="34" charset="0"/>
              </a:rPr>
              <a:t>Южанов</a:t>
            </a:r>
            <a:r>
              <a:rPr lang="ru-RU" sz="26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5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618" y="821194"/>
            <a:ext cx="6842382" cy="4113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30" algn="just"/>
            <a:r>
              <a:rPr lang="ru-RU" sz="2800" b="1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9 </a:t>
            </a:r>
            <a:r>
              <a:rPr lang="ru-RU" sz="2800" b="1" baseline="30000" dirty="0">
                <a:solidFill>
                  <a:srgbClr val="C00000"/>
                </a:solidFill>
                <a:latin typeface="Trebuchet MS" panose="020B0603020202020204" pitchFamily="34" charset="0"/>
              </a:rPr>
              <a:t>марта 2004 года</a:t>
            </a:r>
            <a:r>
              <a:rPr lang="ru-RU" sz="2800" b="1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 Министерство было упразднено, а его полномочия переданы другим ведомствам. Принадлежавшие МАП России функции федерального антимонопольного органа, контроля над деятельностью естественных монополий и над соблюдением законодательства о рекламе перешли к вновь образованной </a:t>
            </a:r>
            <a:r>
              <a:rPr lang="ru-RU" sz="2800" b="1" baseline="30000" dirty="0">
                <a:solidFill>
                  <a:srgbClr val="C00000"/>
                </a:solidFill>
                <a:latin typeface="Trebuchet MS" panose="020B0603020202020204" pitchFamily="34" charset="0"/>
              </a:rPr>
              <a:t>Федеральной антимонопольной службе</a:t>
            </a:r>
            <a:r>
              <a:rPr lang="ru-RU" sz="2800" b="1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endParaRPr lang="ru-RU" sz="2800" b="1" baseline="30000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R="1130" algn="just"/>
            <a:endParaRPr lang="ru-RU" sz="2800" b="1" baseline="300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R="1130" algn="just"/>
            <a:r>
              <a:rPr lang="ru-RU" sz="2800" b="1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С </a:t>
            </a:r>
            <a:r>
              <a:rPr lang="ru-RU" sz="2800" b="1" baseline="30000" dirty="0">
                <a:solidFill>
                  <a:srgbClr val="C00000"/>
                </a:solidFill>
                <a:latin typeface="Trebuchet MS" panose="020B0603020202020204" pitchFamily="34" charset="0"/>
              </a:rPr>
              <a:t>10 марта 2004 </a:t>
            </a:r>
            <a:r>
              <a:rPr lang="ru-RU" sz="2800" b="1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года</a:t>
            </a:r>
            <a:r>
              <a:rPr lang="ru-RU" sz="28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 </a:t>
            </a:r>
            <a:r>
              <a:rPr lang="ru-RU" sz="2800" b="1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ведомство возглавлял </a:t>
            </a:r>
            <a:r>
              <a:rPr lang="ru-RU" sz="2800" b="1" baseline="30000" dirty="0">
                <a:solidFill>
                  <a:srgbClr val="007085"/>
                </a:solidFill>
                <a:latin typeface="Trebuchet MS" panose="020B0603020202020204" pitchFamily="34" charset="0"/>
              </a:rPr>
              <a:t>Игорь Юрьевич Артемьев</a:t>
            </a:r>
            <a:r>
              <a:rPr lang="ru-RU" sz="2800" b="1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  <a:p>
            <a:pPr marR="1130" algn="just"/>
            <a:endParaRPr lang="ru-RU" sz="2800" b="1" baseline="300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R="1130" algn="just"/>
            <a:r>
              <a:rPr lang="ru-RU" sz="2800" b="1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С </a:t>
            </a:r>
            <a:r>
              <a:rPr lang="ru-RU" sz="2800" b="1" baseline="30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11 ноября 2020 </a:t>
            </a:r>
            <a:r>
              <a:rPr lang="ru-RU" sz="2800" b="1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года </a:t>
            </a:r>
            <a:r>
              <a:rPr lang="ru-RU" sz="2800" b="1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руководителем ФАС России назначен </a:t>
            </a:r>
            <a:r>
              <a:rPr lang="ru-RU" sz="2800" b="1" baseline="30000" dirty="0" smtClean="0">
                <a:solidFill>
                  <a:srgbClr val="007085"/>
                </a:solidFill>
                <a:latin typeface="Trebuchet MS" panose="020B0603020202020204" pitchFamily="34" charset="0"/>
              </a:rPr>
              <a:t>Максим Алексеевич </a:t>
            </a:r>
            <a:r>
              <a:rPr lang="ru-RU" sz="2800" b="1" baseline="30000" dirty="0" err="1" smtClean="0">
                <a:solidFill>
                  <a:srgbClr val="007085"/>
                </a:solidFill>
                <a:latin typeface="Trebuchet MS" panose="020B0603020202020204" pitchFamily="34" charset="0"/>
              </a:rPr>
              <a:t>Шаскольский</a:t>
            </a:r>
            <a:r>
              <a:rPr lang="ru-RU" sz="2800" b="1" baseline="30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r>
              <a:rPr lang="ru-RU" sz="28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endParaRPr lang="ru-RU" sz="2800" b="1" baseline="300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9770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u="sng" dirty="0" smtClean="0">
                <a:solidFill>
                  <a:srgbClr val="008080"/>
                </a:solidFill>
                <a:latin typeface="Trebuchet MS" panose="020B0603020202020204" pitchFamily="34" charset="0"/>
              </a:rPr>
              <a:t>Национальный план развития конкуренции </a:t>
            </a:r>
            <a:endParaRPr lang="ru-RU" sz="1800" b="1" u="sng" dirty="0">
              <a:solidFill>
                <a:srgbClr val="00808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pic>
        <p:nvPicPr>
          <p:cNvPr id="3074" name="Picture 2" descr="C:\Users\UFAS\Desktop\указ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70" y="1203598"/>
            <a:ext cx="4143883" cy="373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2656" y="909709"/>
            <a:ext cx="61251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Указ Президента Российской Федерации от 21.12.2017 г. № 618</a:t>
            </a:r>
          </a:p>
        </p:txBody>
      </p:sp>
    </p:spTree>
    <p:extLst>
      <p:ext uri="{BB962C8B-B14F-4D97-AF65-F5344CB8AC3E}">
        <p14:creationId xmlns:p14="http://schemas.microsoft.com/office/powerpoint/2010/main" val="18371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9446" y="699542"/>
            <a:ext cx="61251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rebuchet MS" pitchFamily="34" charset="0"/>
              </a:rPr>
              <a:t>X Московская юридическая </a:t>
            </a:r>
            <a:r>
              <a:rPr lang="ru-RU" b="1" dirty="0" smtClean="0">
                <a:solidFill>
                  <a:srgbClr val="C00000"/>
                </a:solidFill>
                <a:latin typeface="Trebuchet MS" pitchFamily="34" charset="0"/>
              </a:rPr>
              <a:t>неделя</a:t>
            </a:r>
          </a:p>
          <a:p>
            <a:pPr algn="ctr"/>
            <a:endParaRPr lang="ru-RU" b="1" dirty="0">
              <a:solidFill>
                <a:schemeClr val="accent6"/>
              </a:solidFill>
              <a:latin typeface="Trebuchet MS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/>
                </a:solidFill>
                <a:latin typeface="Trebuchet MS" pitchFamily="34" charset="0"/>
              </a:rPr>
              <a:t>Совместная XX </a:t>
            </a:r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Ежегодная международная</a:t>
            </a:r>
          </a:p>
          <a:p>
            <a:pPr algn="ctr"/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научно-практическая конференция</a:t>
            </a:r>
          </a:p>
          <a:p>
            <a:pPr algn="ctr"/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Юридического факультета Московского государственного</a:t>
            </a:r>
          </a:p>
          <a:p>
            <a:pPr algn="ctr"/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университета имени М.В</a:t>
            </a:r>
            <a:r>
              <a:rPr lang="ru-RU" b="1" dirty="0" smtClean="0">
                <a:solidFill>
                  <a:schemeClr val="accent6"/>
                </a:solidFill>
                <a:latin typeface="Trebuchet MS" pitchFamily="34" charset="0"/>
              </a:rPr>
              <a:t>. Ломоносова </a:t>
            </a:r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(МГУ)</a:t>
            </a:r>
          </a:p>
          <a:p>
            <a:pPr algn="ctr"/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и</a:t>
            </a:r>
          </a:p>
          <a:p>
            <a:pPr algn="ctr"/>
            <a:r>
              <a:rPr lang="ru-RU" b="1" dirty="0" smtClean="0">
                <a:solidFill>
                  <a:schemeClr val="accent6"/>
                </a:solidFill>
                <a:latin typeface="Trebuchet MS" pitchFamily="34" charset="0"/>
              </a:rPr>
              <a:t>XIII </a:t>
            </a:r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Международная научно-практическая конференция</a:t>
            </a:r>
          </a:p>
          <a:p>
            <a:pPr algn="ctr"/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«</a:t>
            </a:r>
            <a:r>
              <a:rPr lang="ru-RU" b="1" dirty="0" err="1">
                <a:solidFill>
                  <a:schemeClr val="accent6"/>
                </a:solidFill>
                <a:latin typeface="Trebuchet MS" pitchFamily="34" charset="0"/>
              </a:rPr>
              <a:t>Кутафинские</a:t>
            </a:r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 чтения» Московского государственного</a:t>
            </a:r>
          </a:p>
          <a:p>
            <a:pPr algn="ctr"/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юридического университета имени О.Е. </a:t>
            </a:r>
            <a:r>
              <a:rPr lang="ru-RU" b="1" dirty="0" err="1">
                <a:solidFill>
                  <a:schemeClr val="accent6"/>
                </a:solidFill>
                <a:latin typeface="Trebuchet MS" pitchFamily="34" charset="0"/>
              </a:rPr>
              <a:t>Кутафина</a:t>
            </a:r>
            <a:r>
              <a:rPr lang="ru-RU" b="1" dirty="0">
                <a:solidFill>
                  <a:schemeClr val="accent6"/>
                </a:solidFill>
                <a:latin typeface="Trebuchet MS" pitchFamily="34" charset="0"/>
              </a:rPr>
              <a:t> (МГЮА</a:t>
            </a:r>
            <a:r>
              <a:rPr lang="ru-RU" b="1" dirty="0" smtClean="0">
                <a:solidFill>
                  <a:schemeClr val="accent6"/>
                </a:solidFill>
                <a:latin typeface="Trebuchet MS" pitchFamily="34" charset="0"/>
              </a:rPr>
              <a:t>)</a:t>
            </a:r>
          </a:p>
          <a:p>
            <a:pPr algn="ctr"/>
            <a:endParaRPr lang="ru-RU" b="1" dirty="0">
              <a:solidFill>
                <a:schemeClr val="accent6"/>
              </a:solidFill>
              <a:latin typeface="Trebuchet MS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/>
                </a:solidFill>
                <a:latin typeface="Trebuchet MS" pitchFamily="34" charset="0"/>
              </a:rPr>
              <a:t>СЕКЦИЯ «КОНКУРЕНТНОЕ ПРАВО»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Trebuchet MS" pitchFamily="34" charset="0"/>
              </a:rPr>
              <a:t>Тема: «Развитие конкурентного права как фактор обеспечения экономического </a:t>
            </a:r>
            <a:r>
              <a:rPr lang="ru-RU" b="1" dirty="0" smtClean="0">
                <a:solidFill>
                  <a:srgbClr val="C00000"/>
                </a:solidFill>
                <a:latin typeface="Trebuchet MS" pitchFamily="34" charset="0"/>
              </a:rPr>
              <a:t>роста»</a:t>
            </a:r>
          </a:p>
          <a:p>
            <a:pPr algn="ctr"/>
            <a:endParaRPr lang="ru-RU" b="1" dirty="0">
              <a:solidFill>
                <a:srgbClr val="C00000"/>
              </a:solidFill>
              <a:latin typeface="Trebuchet MS" pitchFamily="34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/>
                </a:solidFill>
                <a:latin typeface="Trebuchet MS" pitchFamily="34" charset="0"/>
              </a:rPr>
              <a:t>Просмотр доступен по ссылке: </a:t>
            </a:r>
            <a:r>
              <a:rPr lang="en-US" b="1" dirty="0">
                <a:solidFill>
                  <a:schemeClr val="accent6"/>
                </a:solidFill>
                <a:latin typeface="Trebuchet MS" pitchFamily="34" charset="0"/>
                <a:hlinkClick r:id="rId3"/>
              </a:rPr>
              <a:t>https://</a:t>
            </a:r>
            <a:r>
              <a:rPr lang="en-US" b="1" dirty="0" smtClean="0">
                <a:solidFill>
                  <a:schemeClr val="accent6"/>
                </a:solidFill>
                <a:latin typeface="Trebuchet MS" pitchFamily="34" charset="0"/>
                <a:hlinkClick r:id="rId3"/>
              </a:rPr>
              <a:t>drive.google.com/file/d/19y97gI_AMEJszDlK6FREKPdAm_v8seXs/view?usp=sharing</a:t>
            </a:r>
            <a:r>
              <a:rPr lang="ru-RU" b="1" smtClean="0">
                <a:solidFill>
                  <a:schemeClr val="accent6"/>
                </a:solidFill>
                <a:latin typeface="Trebuchet MS" pitchFamily="34" charset="0"/>
              </a:rPr>
              <a:t> </a:t>
            </a:r>
            <a:endParaRPr lang="ru-RU" b="1" dirty="0" smtClean="0">
              <a:solidFill>
                <a:schemeClr val="accent6"/>
              </a:solidFill>
              <a:latin typeface="Trebuchet MS" pitchFamily="34" charset="0"/>
            </a:endParaRPr>
          </a:p>
          <a:p>
            <a:pPr algn="ctr"/>
            <a:endParaRPr lang="ru-RU" b="1" dirty="0">
              <a:solidFill>
                <a:schemeClr val="accent6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20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7846" y="771550"/>
          <a:ext cx="6533257" cy="4106294"/>
        </p:xfrm>
        <a:graphic>
          <a:graphicData uri="http://schemas.openxmlformats.org/drawingml/2006/table">
            <a:tbl>
              <a:tblPr firstRow="1" firstCol="1" bandRow="1"/>
              <a:tblGrid>
                <a:gridCol w="1698986"/>
                <a:gridCol w="3888432"/>
                <a:gridCol w="945839"/>
              </a:tblGrid>
              <a:tr h="4608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052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Первые закупки – (устные торги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4825" algn="l"/>
                        </a:tabLs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Возникновение государства</a:t>
                      </a: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век н.э.</a:t>
                      </a: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Первые законодательные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акты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Казенный</a:t>
                      </a:r>
                      <a:r>
                        <a:rPr lang="ru-RU" sz="1300" b="1" baseline="0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подряд «О заготовлении материалов для строения Смоленской крепости», подписанный царем Фёдором Иоанновичем;</a:t>
                      </a:r>
                      <a:endParaRPr lang="en-US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«Указ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царя Алексея Михайловича «О подрядных целях на обеспечение доставки в Смоленск муки и сухарей»</a:t>
                      </a: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1555 г. </a:t>
                      </a:r>
                      <a:endParaRPr lang="en-US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1654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Первое государственное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ведомство (по закупкам)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Канцелярия подрядных дел. Создана Петром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Канцелярия подрядных дел отвечала за все подряды и заказы для государственных нужд. В Великобритании аналогичное ведомство появилось через 100 с лишним лет, в 1833 г.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1715 г.</a:t>
                      </a: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Законодательный акт против завышения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Сенатский Указ об осуществлении борьбы с ненастоящими ценами и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коррупцией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1721 г.</a:t>
                      </a:r>
                    </a:p>
                  </a:txBody>
                  <a:tcPr marL="67761" marR="67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2" descr="https://novostivmire.com/wp-content/uploads/2016/06/fa69bf35efef4124c34bd7ed91ac23ce3d87e1c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75" y="1707654"/>
            <a:ext cx="854464" cy="104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1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3084" y="699542"/>
          <a:ext cx="6751103" cy="4274500"/>
        </p:xfrm>
        <a:graphic>
          <a:graphicData uri="http://schemas.openxmlformats.org/drawingml/2006/table">
            <a:tbl>
              <a:tblPr firstRow="1" firstCol="1" bandRow="1"/>
              <a:tblGrid>
                <a:gridCol w="2350910"/>
                <a:gridCol w="3199589"/>
                <a:gridCol w="1200604"/>
              </a:tblGrid>
              <a:tr h="201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Публичность и открытость.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Должностные лица по закупкам.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Первые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период правления Петра </a:t>
                      </a:r>
                      <a:r>
                        <a:rPr lang="en-US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объявления на воротах городов.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 err="1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Гоф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-маклеры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Передаточные деньги» за убытки казне ввиду высоких цен за подряды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1715 – 1725 </a:t>
                      </a:r>
                      <a:r>
                        <a:rPr lang="ru-RU" sz="1300" b="1" dirty="0" err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1717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нач. </a:t>
                      </a:r>
                      <a:r>
                        <a:rPr lang="en-US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XIX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Первые тендеры.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Этапы проведения закупок.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Поручительства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«Регламент об управлении Адмиралтейства и Верфи»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1722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Первые объявления в газетах.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Требования к качеству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товаров. Наличие справки об отсутствии долгов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Обязанность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печатать объявления 3 раза в общегосударственной газете «Русские куранты» (при Анне Иоанновне)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Новый регламент Камер-коллегии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1732</a:t>
                      </a:r>
                      <a:r>
                        <a:rPr lang="ru-RU" sz="1300" b="1" baseline="0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baseline="0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baseline="0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baseline="0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1732 г.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s://wikiwarriors.org/images/7/72/Peter_der-Grosse_18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264" y="1563638"/>
            <a:ext cx="820084" cy="110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9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7846" y="771550"/>
          <a:ext cx="6533257" cy="3977570"/>
        </p:xfrm>
        <a:graphic>
          <a:graphicData uri="http://schemas.openxmlformats.org/drawingml/2006/table">
            <a:tbl>
              <a:tblPr firstRow="1" firstCol="1" bandRow="1"/>
              <a:tblGrid>
                <a:gridCol w="1770994"/>
                <a:gridCol w="3672408"/>
                <a:gridCol w="1089855"/>
              </a:tblGrid>
              <a:tr h="985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Закупки у производителей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контрактов в срок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«Регул провиантского правления 1758 года» (при Елизавете Петровне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задержку оплаты пеня 2% в месяц от сумы контракта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1741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1761 </a:t>
                      </a:r>
                      <a:r>
                        <a:rPr lang="ru-RU" sz="1300" b="1" dirty="0" err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Появление залогов.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Предпочтение местным участникам торгов при равных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условиях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Казенной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Палаты при</a:t>
                      </a:r>
                      <a:r>
                        <a:rPr lang="ru-RU" sz="1300" b="1" baseline="0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Екатерине </a:t>
                      </a:r>
                      <a:r>
                        <a:rPr lang="en-US" sz="1300" b="1" baseline="0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Палата обязана соблюдать все условия контракта, независимо от любых условий, даже если это наносило вред казне.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1775 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рыночных цен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Положение от 30 декабря 1796 года «Поставщики императорского двора»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Совершенствование системы закупок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8175" algn="l"/>
                        </a:tabLs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XVIII </a:t>
                      </a:r>
                      <a:r>
                        <a:rPr lang="en-US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XIX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s://masterokblog.ru/wp-content/uploads/eriks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415" y="2211710"/>
            <a:ext cx="1094688" cy="138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6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59497" y="771550"/>
          <a:ext cx="6533257" cy="3521894"/>
        </p:xfrm>
        <a:graphic>
          <a:graphicData uri="http://schemas.openxmlformats.org/drawingml/2006/table">
            <a:tbl>
              <a:tblPr firstRow="1" firstCol="1" bandRow="1"/>
              <a:tblGrid>
                <a:gridCol w="1613319"/>
                <a:gridCol w="3456384"/>
                <a:gridCol w="1463554"/>
              </a:tblGrid>
              <a:tr h="46088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государственных контрактах и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закупках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Петре I принимаются нормативно-правовые акты, которые регламентировали заключения государственных контрактов по различным направлениям – строительство дороги; поставка обмундирования; вооружения…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1715 - 1725 </a:t>
                      </a:r>
                      <a:r>
                        <a:rPr lang="ru-RU" sz="1300" b="1" dirty="0" err="1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Реформа госуправления при Екатерине II.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Учреждена Казенная палата, которая заключала контракты свяше 4-х лет.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1775 - 1776 </a:t>
                      </a:r>
                      <a:r>
                        <a:rPr lang="ru-RU" sz="1300" b="1" dirty="0" err="1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«Положение о казенных подрядах и поставках»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1900 - 1917 </a:t>
                      </a:r>
                      <a:r>
                        <a:rPr lang="ru-RU" sz="1300" b="1" dirty="0" err="1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Госнаба в СССР (административная система закупок).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1929 - 1991 </a:t>
                      </a:r>
                      <a:r>
                        <a:rPr lang="ru-RU" sz="1300" b="1" dirty="0" err="1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г.г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17846" y="771550"/>
          <a:ext cx="6533257" cy="3719664"/>
        </p:xfrm>
        <a:graphic>
          <a:graphicData uri="http://schemas.openxmlformats.org/drawingml/2006/table">
            <a:tbl>
              <a:tblPr firstRow="1" firstCol="1" bandRow="1"/>
              <a:tblGrid>
                <a:gridCol w="1338946"/>
                <a:gridCol w="3744416"/>
                <a:gridCol w="1449895"/>
              </a:tblGrid>
              <a:tr h="460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Первый нормативный</a:t>
                      </a:r>
                      <a:r>
                        <a:rPr lang="ru-RU" sz="1300" b="1" baseline="0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акт в «новой России»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 первоочередных мерах по предотвращению коррупции и сокращению бюджетных расходов при организации закупки для государственных нужд.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1997 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Указ Президента РФ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305 от 08 апреля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1997 г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 закон «О конкурсах на размещение заказов на поставки товаров, выполнение работ, оказание услуг для государственных нужд.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1999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 закон № 97 от 06 мая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1999 г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Появление аукционов, котировок, торги на биржах.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 закон «О размещении заказов на поставки товаров, выполнение работ, оказание услуг для государственных и муниципальных нужд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ФЗ-94 от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21.07.2005 г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 закон «О защите конкуренции"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ФЗ-135 от 26.07.2006г.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6103" y="699542"/>
          <a:ext cx="6615001" cy="4151712"/>
        </p:xfrm>
        <a:graphic>
          <a:graphicData uri="http://schemas.openxmlformats.org/drawingml/2006/table">
            <a:tbl>
              <a:tblPr firstRow="1" firstCol="1" bandRow="1"/>
              <a:tblGrid>
                <a:gridCol w="1574426"/>
                <a:gridCol w="3718357"/>
                <a:gridCol w="1322218"/>
              </a:tblGrid>
              <a:tr h="46088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Общероссийский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портал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электронных площадок (отобранных по итогам конкурса)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Постановление Правительства РФ от 10 марта 2007 года № 147 «Об утверждении Положен</a:t>
                      </a:r>
                      <a:r>
                        <a:rPr lang="ru-RU" sz="1300" b="1" baseline="0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 пользовании официальными сайтами в сети Интернет для размещения информации о размещении заказов на поставки товаров, выполнение работ, оказание услуг для государственных и муниципальных нужд и о требованиях к технологическим, программным, лингвистическим, правовым и организационным средствам обеспечения пользования указанными сайтами"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общероссийский сайт </a:t>
                      </a:r>
                      <a:endParaRPr lang="ru-RU" sz="1300" b="1" dirty="0" smtClean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zakupki.gov.ru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 </a:t>
                      </a: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en-US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</a:t>
                      </a:r>
                      <a:r>
                        <a:rPr lang="en-US" sz="1300" b="1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b="1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Федеральный закон «О контрактной системе в сфере закупок, товаров, работ, услуг, для обеспечения государственных и муниципальных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нужд».</a:t>
                      </a:r>
                      <a:endParaRPr lang="ru-RU" sz="1300" b="1" dirty="0">
                        <a:solidFill>
                          <a:schemeClr val="accent6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lang="ru-RU" sz="1300" b="1" baseline="0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января</a:t>
                      </a:r>
                      <a:r>
                        <a:rPr lang="ru-RU" sz="1300" b="1" dirty="0" smtClean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2014 </a:t>
                      </a: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6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ФЗ-44 от 05.04.2013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latin typeface="Trebuchet MS" panose="020B0603020202020204" pitchFamily="34" charset="0"/>
              </a:rPr>
              <a:pPr>
                <a:defRPr/>
              </a:pPr>
              <a:t>9</a:t>
            </a:fld>
            <a:endParaRPr lang="ru-RU">
              <a:latin typeface="Trebuchet MS" panose="020B0603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305" y="918367"/>
            <a:ext cx="660526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Экономические реформы Петра </a:t>
            </a:r>
            <a:r>
              <a:rPr lang="en-US" sz="20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000" b="1" dirty="0">
                <a:solidFill>
                  <a:srgbClr val="C0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привели: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20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быстрому развитию промышленности;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20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появлению государственно-частного партнерства (ссуды, аренда государственных новых заводов)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20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регламентации рыночных отношений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20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чрезмерному влиянию государства на рыночные отношения;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2000" b="1" dirty="0">
                <a:solidFill>
                  <a:schemeClr val="accent6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появлению нормативных актов, направленных на развитие конкуренции;</a:t>
            </a:r>
            <a:endParaRPr lang="ru-RU" sz="2000" b="1" dirty="0">
              <a:solidFill>
                <a:schemeClr val="accent6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18" y="0"/>
            <a:ext cx="68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История антимонопольного регулирования в России и мире</a:t>
            </a:r>
          </a:p>
          <a:p>
            <a:pPr algn="r"/>
            <a:endParaRPr lang="ru-RU" sz="1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9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26518</TotalTime>
  <Words>2185</Words>
  <Application>Microsoft Office PowerPoint</Application>
  <PresentationFormat>Произвольный</PresentationFormat>
  <Paragraphs>300</Paragraphs>
  <Slides>26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MS PGothic</vt:lpstr>
      <vt:lpstr>Arial</vt:lpstr>
      <vt:lpstr>Calibri</vt:lpstr>
      <vt:lpstr>Symbol</vt:lpstr>
      <vt:lpstr>Times New Roman</vt:lpstr>
      <vt:lpstr>Trebuchet MS</vt:lpstr>
      <vt:lpstr>Оформление по умолчанию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 1 до 5 тыс. МРОТ (от 100 до 500 тыс. руб.), причем не за само нарушение, а невыполнение предписания антимонопольного органа + изъятие незаконно полученной прибыли  В такой конструкции отсутствует:   - связь между правонарушением и санкциями;  - достаточный уровень сдерживания - достаточные стимулы пострадавших использовать АМЗ.   При таких санкциях АМЗ не будет «работать», как бы хорошо ни была описана легальная/нелегальная практика  Дополнения в Кодекс об административных правонарушениях (9 апреля 2007г.):   - Злоупотребление доминированием: от 1/200 до 1/50 годовой выручки на данном рынке; - Соглашения: от 1/100 до 15/100 годовой выручки на данном рынке (*** Но не выше 4% годовой выручки компании).  Сравним: штраф до 100 млн. долл. + возмещение ущерба в трехкратном размере (АМЗ США), до 10% от оборота в Европейском Союзе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Юлия Александровна Россейкина</cp:lastModifiedBy>
  <cp:revision>1463</cp:revision>
  <cp:lastPrinted>2020-12-04T08:47:39Z</cp:lastPrinted>
  <dcterms:created xsi:type="dcterms:W3CDTF">2012-02-14T15:20:51Z</dcterms:created>
  <dcterms:modified xsi:type="dcterms:W3CDTF">2020-12-08T07:11:08Z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