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14" r:id="rId2"/>
    <p:sldId id="674" r:id="rId3"/>
    <p:sldId id="675" r:id="rId4"/>
    <p:sldId id="665" r:id="rId5"/>
    <p:sldId id="673" r:id="rId6"/>
    <p:sldId id="666" r:id="rId7"/>
    <p:sldId id="667" r:id="rId8"/>
    <p:sldId id="668" r:id="rId9"/>
    <p:sldId id="671" r:id="rId10"/>
    <p:sldId id="672" r:id="rId11"/>
    <p:sldId id="676" r:id="rId12"/>
    <p:sldId id="643" r:id="rId13"/>
    <p:sldId id="636" r:id="rId14"/>
    <p:sldId id="634" r:id="rId15"/>
    <p:sldId id="642" r:id="rId16"/>
    <p:sldId id="641" r:id="rId17"/>
    <p:sldId id="658" r:id="rId18"/>
    <p:sldId id="656" r:id="rId19"/>
    <p:sldId id="657" r:id="rId20"/>
    <p:sldId id="635" r:id="rId21"/>
    <p:sldId id="649" r:id="rId22"/>
    <p:sldId id="644" r:id="rId23"/>
    <p:sldId id="659" r:id="rId24"/>
    <p:sldId id="660" r:id="rId25"/>
    <p:sldId id="664" r:id="rId26"/>
    <p:sldId id="645" r:id="rId27"/>
    <p:sldId id="663" r:id="rId28"/>
    <p:sldId id="662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9900"/>
    <a:srgbClr val="0033CC"/>
    <a:srgbClr val="0000FF"/>
    <a:srgbClr val="00CCFF"/>
    <a:srgbClr val="9933FF"/>
    <a:srgbClr val="14E6AF"/>
    <a:srgbClr val="FFDB69"/>
    <a:srgbClr val="BEA8F4"/>
    <a:srgbClr val="DA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85317" autoAdjust="0"/>
  </p:normalViewPr>
  <p:slideViewPr>
    <p:cSldViewPr>
      <p:cViewPr varScale="1">
        <p:scale>
          <a:sx n="79" d="100"/>
          <a:sy n="79" d="100"/>
        </p:scale>
        <p:origin x="5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16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16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274B3EA2-0AC7-4055-8B6A-05F005FBDD06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470"/>
            <a:ext cx="2946247" cy="498168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8470"/>
            <a:ext cx="2946246" cy="498168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6CD43E69-3545-4300-B7FE-DF5B4191B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7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>
            <a:lvl1pPr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>
            <a:lvl1pPr algn="r"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3437"/>
            <a:ext cx="5439101" cy="446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b" anchorCtr="0" compatLnSpc="1">
            <a:prstTxWarp prst="textNoShape">
              <a:avLst/>
            </a:prstTxWarp>
          </a:bodyPr>
          <a:lstStyle>
            <a:lvl1pPr defTabSz="9314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30066"/>
            <a:ext cx="2944644" cy="4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0" tIns="46564" rIns="93130" bIns="46564" numCol="1" anchor="b" anchorCtr="0" compatLnSpc="1">
            <a:prstTxWarp prst="textNoShape">
              <a:avLst/>
            </a:prstTxWarp>
          </a:bodyPr>
          <a:lstStyle>
            <a:lvl1pPr algn="r" defTabSz="931436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73483B1-8ED7-436D-AC18-E536FB9209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915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483B1-8ED7-436D-AC18-E536FB92093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7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483B1-8ED7-436D-AC18-E536FB92093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92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483B1-8ED7-436D-AC18-E536FB92093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58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483B1-8ED7-436D-AC18-E536FB92093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0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483B1-8ED7-436D-AC18-E536FB920934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49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065C-10BA-4E50-85F7-003B97AAC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7DDB-26DF-496D-9A33-B5E0BB263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E357-F66B-471F-8B9E-CC621DE1B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D54B-4409-43D3-844C-91C5A54AE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3055-A44A-40BD-AB59-62E6E33FD8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6D5C-0F03-4974-8B79-563F8218A7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0887-560C-4B00-815B-ED10B1CD1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C143-12A4-4AC8-A9F6-279466DBAB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0633-288C-4A01-878C-5ECEBD29C5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6F95-A497-4B05-9BB4-E725F7C34D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3CB9-AC9B-4456-A041-E149D8457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5152-6F79-49BD-925E-725CCECFD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5AD-C79A-4B89-AE21-1A587F77C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DDE45B1-A11D-45AA-8EC3-837179F35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as.gov.ru/pages/vazhnaya-informacziya/standart-razvitiya-konkurenczii/protokolyi-mezhvedomstvennoj-rabochej-gruppy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gi.mosreg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zi.travel/ru/6a81-narodnyy-audiogid-istoriya-smolenska-rasskazannaya-ego-zhitelyami-progulka-po-istoricheskomu-centru/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smoldaily.ru/arhitektura-talanta-sobrala-200-yunyh-smolyan-na-xi-profilnoj-smen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1907704" y="4993988"/>
            <a:ext cx="63667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endParaRPr lang="ru-RU" sz="1500" dirty="0">
              <a:solidFill>
                <a:srgbClr val="008080"/>
              </a:solidFill>
              <a:ea typeface="ヒラギノ角ゴ Pro W3"/>
              <a:cs typeface="ヒラギノ角ゴ Pro W3"/>
            </a:endParaRPr>
          </a:p>
          <a:p>
            <a:pPr algn="r">
              <a:spcBef>
                <a:spcPct val="20000"/>
              </a:spcBef>
            </a:pPr>
            <a:endParaRPr lang="ru-RU" sz="1500" dirty="0">
              <a:solidFill>
                <a:srgbClr val="008080"/>
              </a:solidFill>
              <a:ea typeface="ヒラギノ角ゴ Pro W3"/>
              <a:cs typeface="ヒラギノ角ゴ Pro W3"/>
            </a:endParaRPr>
          </a:p>
          <a:p>
            <a:pPr algn="r">
              <a:spcBef>
                <a:spcPct val="20000"/>
              </a:spcBef>
            </a:pPr>
            <a:endParaRPr lang="ru-RU" sz="1500" dirty="0">
              <a:solidFill>
                <a:srgbClr val="00808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6" name="Text Box 3077"/>
          <p:cNvSpPr txBox="1">
            <a:spLocks noChangeArrowheads="1"/>
          </p:cNvSpPr>
          <p:nvPr/>
        </p:nvSpPr>
        <p:spPr bwMode="auto">
          <a:xfrm>
            <a:off x="3113487" y="4670823"/>
            <a:ext cx="47589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15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764572"/>
            <a:ext cx="85689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8080"/>
                </a:solidFill>
                <a:latin typeface="Trebuchet MS" panose="020B0603020202020204" pitchFamily="34" charset="0"/>
              </a:rPr>
              <a:t>Стандарт </a:t>
            </a:r>
            <a:r>
              <a:rPr lang="ru-RU" sz="3200" b="1" i="1" dirty="0">
                <a:solidFill>
                  <a:srgbClr val="008080"/>
                </a:solidFill>
                <a:latin typeface="Trebuchet MS" panose="020B0603020202020204" pitchFamily="34" charset="0"/>
              </a:rPr>
              <a:t>развития конкуренции в </a:t>
            </a:r>
            <a:r>
              <a:rPr lang="ru-RU" sz="3200" b="1" i="1" dirty="0" smtClean="0">
                <a:solidFill>
                  <a:srgbClr val="008080"/>
                </a:solidFill>
                <a:latin typeface="Trebuchet MS" panose="020B0603020202020204" pitchFamily="34" charset="0"/>
              </a:rPr>
              <a:t>регионах РФ</a:t>
            </a:r>
          </a:p>
          <a:p>
            <a:pPr algn="ctr">
              <a:defRPr/>
            </a:pPr>
            <a:endParaRPr lang="ru-RU" sz="3200" b="1" dirty="0">
              <a:solidFill>
                <a:schemeClr val="accent6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3200" b="1" dirty="0" smtClean="0">
              <a:solidFill>
                <a:schemeClr val="accent6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ru-RU" sz="3200" b="1" dirty="0">
              <a:solidFill>
                <a:schemeClr val="accent6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algn="r" eaLnBrk="1" hangingPunct="1"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Руководитель Ульяновского УФАС России, </a:t>
            </a:r>
          </a:p>
          <a:p>
            <a:pPr algn="r" eaLnBrk="1" hangingPunct="1"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зав. кафедрой антимонопольного </a:t>
            </a:r>
          </a:p>
          <a:p>
            <a:pPr algn="r" eaLnBrk="1" hangingPunct="1"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регулирования, к.э.н., доцент</a:t>
            </a:r>
          </a:p>
          <a:p>
            <a:pPr algn="r" eaLnBrk="1" hangingPunct="1">
              <a:defRPr/>
            </a:pPr>
            <a:r>
              <a:rPr lang="ru-RU" altLang="ru-RU" sz="20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Г.С. Спирчагов</a:t>
            </a:r>
            <a:endParaRPr lang="en-US" altLang="ru-RU" sz="2800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accent6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160" y="1077200"/>
            <a:ext cx="8928992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rebuchet MS" panose="020B0603020202020204" pitchFamily="34" charset="0"/>
              </a:rPr>
              <a:t>Структура новой редакции Стандарта оставлена практически без изменения. Изменению подверглось наименование приложения к Стандарту, теперь оно звучит так: «</a:t>
            </a:r>
            <a:r>
              <a:rPr lang="ru-RU" b="1" dirty="0">
                <a:latin typeface="Trebuchet MS" panose="020B0603020202020204" pitchFamily="34" charset="0"/>
              </a:rPr>
              <a:t>Перечень товарных рынков для содействия развитию конкуренции в субъекте Российской Федерации» </a:t>
            </a:r>
            <a:r>
              <a:rPr lang="ru-RU" dirty="0">
                <a:latin typeface="Trebuchet MS" panose="020B0603020202020204" pitchFamily="34" charset="0"/>
              </a:rPr>
              <a:t>(далее – Перечень). В</a:t>
            </a:r>
            <a:r>
              <a:rPr lang="ru-RU" b="1" dirty="0">
                <a:latin typeface="Trebuchet MS" panose="020B0603020202020204" pitchFamily="34" charset="0"/>
              </a:rPr>
              <a:t> </a:t>
            </a:r>
            <a:r>
              <a:rPr lang="ru-RU" dirty="0">
                <a:latin typeface="Trebuchet MS" panose="020B0603020202020204" pitchFamily="34" charset="0"/>
              </a:rPr>
              <a:t>Перечень  вошел 41 рынок.</a:t>
            </a:r>
          </a:p>
          <a:p>
            <a:pPr marL="0" indent="0">
              <a:buNone/>
            </a:pPr>
            <a:r>
              <a:rPr lang="ru-RU" dirty="0">
                <a:latin typeface="Trebuchet MS" panose="020B0603020202020204" pitchFamily="34" charset="0"/>
              </a:rPr>
              <a:t>           При формировании регионального перечня товарных рынков субъект Российской Федерации  включает в него не менее 33 товарных рынков из Перечня  согласно приложению к Стандарту. В «дорожной карте» предусматриваются соответствующие мероприятия по развитию конкуренции на таких товарных рынках.</a:t>
            </a:r>
          </a:p>
          <a:p>
            <a:pPr marL="0" indent="0" algn="just">
              <a:buNone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97360"/>
            <a:ext cx="8928992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rebuchet MS" panose="020B0603020202020204" pitchFamily="34" charset="0"/>
              </a:rPr>
              <a:t>Существенным </a:t>
            </a:r>
            <a:r>
              <a:rPr lang="ru-RU" dirty="0">
                <a:latin typeface="Trebuchet MS" panose="020B0603020202020204" pitchFamily="34" charset="0"/>
              </a:rPr>
              <a:t>дополнением в новую редакцию Стандарта является также положение о проведении исследования межрегиональных границ товарных рынков в рамках ежегодного мониторинга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Trebuchet MS" panose="020B0603020202020204" pitchFamily="34" charset="0"/>
              </a:rPr>
              <a:t>          Для дальнейшей эффективной работы по содействию развитию конкуренции в субъектах Российской Федерации Межведомственной рабочей группе по вопросам реализации положений стандарта требуется провести работу по оптимизации методологических подходов в части реализации положений Стандарта и оценке эффективности деятельности органов исполнительной власти субъектов Российской Федерации по его внедрению.</a:t>
            </a:r>
          </a:p>
          <a:p>
            <a:pPr marL="0" indent="0" algn="just">
              <a:buNone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7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2400" b="1" i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нормативной правовой </a:t>
            </a:r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базы в 2019 году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27718"/>
            <a:ext cx="8856984" cy="5217447"/>
          </a:xfrm>
        </p:spPr>
        <p:txBody>
          <a:bodyPr/>
          <a:lstStyle/>
          <a:p>
            <a:pPr marL="0" indent="4524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редакция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Стандарта развития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конкуренции в субъектах Российской Федерации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(распоряжение Правительства РФ от 17.04.2019 № 768-р); </a:t>
            </a:r>
            <a:endParaRPr lang="ru-RU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редакция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 по расчету ключевых показателей развития конкуренции в отраслях экономики в субъектах Российской Федерации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(приказ ФАС России от 06.08.2019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1059/19); </a:t>
            </a:r>
            <a:endParaRPr lang="ru-RU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мониторинга состояния и развития конкуренции на товарных рынках субъекта Российской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Минэкономразвития России от 11.03.2020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130); </a:t>
            </a:r>
            <a:endParaRPr lang="ru-RU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2438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обновленные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«дорожные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карты»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регионов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0"/>
            <a:ext cx="8481120" cy="620688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Структура регионального доклада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80728"/>
            <a:ext cx="8856984" cy="5120421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Структура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Доклада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состоянии и развитии конкурентной среды на рынках товаров, работ и услуг субъектов Российской Федерации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утверждена протоколом Межведомственной рабочей группы от 30.10.2019 № 11-Д05 </a:t>
            </a:r>
            <a:r>
              <a:rPr lang="ru-RU" u="sng" dirty="0" smtClean="0">
                <a:solidFill>
                  <a:srgbClr val="0563C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://fas.gov.ru/pages/vazhnaya-informacziya/standart-razvitiya-konkurenczii/protokolyi-mezhvedomstvennoj-rabochej-gruppyi/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Потенциально лучшие практики (не более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трех)</a:t>
            </a:r>
            <a:r>
              <a:rPr lang="ru-RU" sz="1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(раздел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Структуры)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представления данных (сведений)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рынкам региона (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Структуры) </a:t>
            </a:r>
            <a:endParaRPr lang="ru-RU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Picture 4" descr="http://www.luftbild24.de/image.php?mediaID=OTczMDJjZjUyMDc4ZTgx&amp;type=sample&amp;folderID=MjdjZjUyMDc4ZTgx&amp;seo=3d-trendgraf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867977"/>
            <a:ext cx="1381473" cy="170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2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83"/>
            <a:ext cx="8748464" cy="432048"/>
          </a:xfrm>
        </p:spPr>
        <p:txBody>
          <a:bodyPr/>
          <a:lstStyle/>
          <a:p>
            <a:pPr algn="r"/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Методика мониторинга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27718"/>
            <a:ext cx="8856984" cy="507343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Утверждена единая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Методика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мониторинга состояния и развития конкуренции на товарных рынках субъекта Российской Федерации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(приказ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Минэкономразвития России от 11.03.2020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№ 130).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Пункт 12: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определено минимальное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количество респондентов (потребителей и предпринимателей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 в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зависимости от численности населения в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регионе от 500 потребителей</a:t>
            </a:r>
            <a:r>
              <a:rPr lang="en-US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от 3 предпринимателей для каждого рынка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Пункт 73: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удовлетворенности потребителей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качеством, уровнем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цен и возможностью выбора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равна или более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70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%</a:t>
            </a:r>
          </a:p>
          <a:p>
            <a:pPr algn="just"/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Методика обязательна с 2020 года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" name="Picture 2" descr="http://orenuc.ru/images/sbis-monitoring1.jpg"/>
          <p:cNvPicPr>
            <a:picLocks noChangeAspect="1" noChangeArrowheads="1"/>
          </p:cNvPicPr>
          <p:nvPr/>
        </p:nvPicPr>
        <p:blipFill>
          <a:blip r:embed="rId2" cstate="print"/>
          <a:srcRect t="8098"/>
          <a:stretch>
            <a:fillRect/>
          </a:stretch>
        </p:blipFill>
        <p:spPr bwMode="auto">
          <a:xfrm>
            <a:off x="6300193" y="4941168"/>
            <a:ext cx="2324943" cy="154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" y="908720"/>
            <a:ext cx="3267291" cy="24379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62808"/>
          </a:xfrm>
        </p:spPr>
        <p:txBody>
          <a:bodyPr/>
          <a:lstStyle/>
          <a:p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сведений по региональным рынкам </a:t>
            </a:r>
            <a:endParaRPr lang="ru-RU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1" y="2001150"/>
            <a:ext cx="6264695" cy="995802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рынку из приложения к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Стандарту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82488" y="3441310"/>
            <a:ext cx="87819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kern="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Ключевой показатель: доля присутствия организаций частной формы собственности в отраслях (сферах) экономики (виде деятельности) на территории субъекта Российской Федерации </a:t>
            </a:r>
          </a:p>
          <a:p>
            <a:endParaRPr lang="ru-RU" kern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/>
          <a:stretch/>
        </p:blipFill>
        <p:spPr>
          <a:xfrm>
            <a:off x="5940153" y="2132856"/>
            <a:ext cx="3168352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92696"/>
          </a:xfrm>
        </p:spPr>
        <p:txBody>
          <a:bodyPr/>
          <a:lstStyle/>
          <a:p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</a:t>
            </a:r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сведений по региональным рынкам </a:t>
            </a:r>
            <a:endParaRPr lang="ru-RU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99460"/>
          </a:xfrm>
        </p:spPr>
        <p:txBody>
          <a:bodyPr/>
          <a:lstStyle/>
          <a:p>
            <a:pPr marL="0" lvl="1" indent="271463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и анализ сведений по рынкам регионов представлены в региональном разделе Доклада о состоянии конкуренции в РФ за 2019. Обобщение проводилось по:</a:t>
            </a:r>
            <a:endParaRPr lang="ru-RU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146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достижению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целевых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значений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эффективности,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установленных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планах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дорожных картах») </a:t>
            </a: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показателям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потребителей качеством товаров, работ и услуг на региональных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рынках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показателям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предпринимателей действиями органов власти на основном для бизнеса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рынке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4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92696"/>
          </a:xfrm>
        </p:spPr>
        <p:txBody>
          <a:bodyPr/>
          <a:lstStyle/>
          <a:p>
            <a:pPr algn="r"/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сведений по региональным рынкам </a:t>
            </a:r>
            <a:endParaRPr lang="ru-RU" sz="28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55444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Регионы в обобщенных сведениях располагаются по убыванию фактического значения показателя доли частных организаций на рынке за 2019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удовлетворенности предпринимателей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действиями органов власти на основном для бизнеса рынке включены в обобщенные сведения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Обобщенные сведения размещены на сайте ФАС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</a:t>
            </a:r>
            <a:r>
              <a:rPr lang="ru-RU" u="sng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ru-RU" u="sng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fas.gov.ru/pages/vazhnaya-informacziya/</a:t>
            </a:r>
            <a:br>
              <a:rPr lang="ru-RU" u="sng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standart-razvitiya-konkurenczii</a:t>
            </a:r>
            <a:r>
              <a:rPr lang="ru-RU" u="sng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/vnedrenie-standarta-razvitiya-konkurenczii.html   </a:t>
            </a:r>
            <a:endParaRPr lang="ru-RU" u="sng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548680"/>
          </a:xfrm>
        </p:spPr>
        <p:txBody>
          <a:bodyPr/>
          <a:lstStyle/>
          <a:p>
            <a:pPr algn="r"/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Диаграмма по ключевым показателям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10697" cy="5671468"/>
          </a:xfrm>
        </p:spPr>
      </p:pic>
    </p:spTree>
    <p:extLst>
      <p:ext uri="{BB962C8B-B14F-4D97-AF65-F5344CB8AC3E}">
        <p14:creationId xmlns:p14="http://schemas.microsoft.com/office/powerpoint/2010/main" val="39427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5" y="933080"/>
            <a:ext cx="8424936" cy="564710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0"/>
            <a:ext cx="86868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800" b="1" i="1" kern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Диаграмма по ключевым показателям</a:t>
            </a:r>
            <a:endParaRPr lang="ru-RU" sz="2800" b="1" i="1" kern="0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72716"/>
            <a:ext cx="9036496" cy="55274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СТАНДАРТ</a:t>
            </a:r>
            <a:r>
              <a:rPr lang="ru-RU" sz="2000" dirty="0" smtClean="0">
                <a:latin typeface="Trebuchet MS" panose="020B0603020202020204" pitchFamily="34" charset="0"/>
              </a:rPr>
              <a:t> – </a:t>
            </a:r>
            <a:r>
              <a:rPr lang="ru-RU" sz="2000" dirty="0">
                <a:latin typeface="Trebuchet MS" panose="020B0603020202020204" pitchFamily="34" charset="0"/>
              </a:rPr>
              <a:t>это универсальная совокупность требований (модель), предназначенная для совершенствования конкурентной среды в регионах, разработанная во исполнение плана мероприятий по реализации системных мер по развитию конкуренции, входящего в план мероприятий ("дорожную карту") "Развитие конкуренции и совершенствование антимонопольной политики", утвержденный распоряжением Правительства Российской Федерации от 28 декабря 2012 г. № 2579-р</a:t>
            </a:r>
            <a:r>
              <a:rPr lang="ru-RU" sz="2000" dirty="0" smtClean="0">
                <a:latin typeface="Trebuchet MS" panose="020B0603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0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</a:rPr>
              <a:t>ФАС России выделяет ряд целей этого документа, в число которых входят: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1) </a:t>
            </a:r>
            <a:r>
              <a:rPr lang="ru-RU" sz="2000" dirty="0">
                <a:latin typeface="Trebuchet MS" panose="020B0603020202020204" pitchFamily="34" charset="0"/>
              </a:rPr>
              <a:t>установление требований к осуществлению деятельности органов исполнительной власти субъектов Российской Федерации, направленной на создание условий для развития конкуренции в отраслях экономической деятельности хозяйствующих субъектов данной </a:t>
            </a:r>
            <a:r>
              <a:rPr lang="ru-RU" sz="2000" dirty="0" smtClean="0">
                <a:latin typeface="Trebuchet MS" panose="020B0603020202020204" pitchFamily="34" charset="0"/>
              </a:rPr>
              <a:t>территории</a:t>
            </a:r>
            <a:r>
              <a:rPr lang="ru-RU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4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36" y="0"/>
            <a:ext cx="8539125" cy="576064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Удовлетворенность потребителей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24744"/>
            <a:ext cx="8848650" cy="50014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rebuchet MS" panose="020B0603020202020204" pitchFamily="34" charset="0"/>
              </a:rPr>
              <a:t>Удовлетворенность потребителей</a:t>
            </a:r>
            <a:br>
              <a:rPr lang="ru-RU" dirty="0" smtClean="0">
                <a:latin typeface="Trebuchet MS" panose="020B0603020202020204" pitchFamily="34" charset="0"/>
              </a:rPr>
            </a:br>
            <a:r>
              <a:rPr lang="ru-RU" dirty="0" smtClean="0">
                <a:latin typeface="Trebuchet MS" panose="020B0603020202020204" pitchFamily="34" charset="0"/>
              </a:rPr>
              <a:t>более 70 </a:t>
            </a:r>
            <a:r>
              <a:rPr lang="ru-RU" dirty="0">
                <a:latin typeface="Trebuchet MS" panose="020B0603020202020204" pitchFamily="34" charset="0"/>
              </a:rPr>
              <a:t>% </a:t>
            </a:r>
            <a:r>
              <a:rPr lang="ru-RU" dirty="0" smtClean="0">
                <a:latin typeface="Trebuchet MS" panose="020B0603020202020204" pitchFamily="34" charset="0"/>
              </a:rPr>
              <a:t>достигнута в ряде </a:t>
            </a:r>
          </a:p>
          <a:p>
            <a:pPr marL="0" indent="0">
              <a:buNone/>
            </a:pPr>
            <a:r>
              <a:rPr lang="ru-RU" dirty="0" smtClean="0">
                <a:latin typeface="Trebuchet MS" panose="020B0603020202020204" pitchFamily="34" charset="0"/>
              </a:rPr>
              <a:t>регионов ЦФО почти на всех рынках</a:t>
            </a:r>
            <a:br>
              <a:rPr lang="ru-RU" dirty="0" smtClean="0">
                <a:latin typeface="Trebuchet MS" panose="020B0603020202020204" pitchFamily="34" charset="0"/>
              </a:rPr>
            </a:br>
            <a:endParaRPr lang="ru-RU" sz="800" dirty="0" smtClean="0">
              <a:latin typeface="Trebuchet MS" panose="020B0603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latin typeface="Trebuchet MS" panose="020B0603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rebuchet MS" panose="020B0603020202020204" pitchFamily="34" charset="0"/>
              </a:rPr>
              <a:t>Удовлетворенность потребителей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менее 70 % </a:t>
            </a:r>
            <a:r>
              <a:rPr lang="ru-RU" dirty="0" smtClean="0">
                <a:latin typeface="Trebuchet MS" panose="020B0603020202020204" pitchFamily="34" charset="0"/>
              </a:rPr>
              <a:t>во всех субъектах ЦФО: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>
              <a:latin typeface="Trebuchet MS" panose="020B0603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ru-RU" i="1" dirty="0">
                <a:latin typeface="Trebuchet MS" panose="020B0603020202020204" pitchFamily="34" charset="0"/>
              </a:rPr>
              <a:t>Рынок медицинских </a:t>
            </a:r>
            <a:r>
              <a:rPr lang="ru-RU" i="1" dirty="0" smtClean="0">
                <a:latin typeface="Trebuchet MS" panose="020B0603020202020204" pitchFamily="34" charset="0"/>
              </a:rPr>
              <a:t>услуг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i="1" dirty="0">
                <a:latin typeface="Trebuchet MS" panose="020B0603020202020204" pitchFamily="34" charset="0"/>
              </a:rPr>
              <a:t>Рынок дорожной деятельности (за </a:t>
            </a:r>
            <a:r>
              <a:rPr lang="ru-RU" i="1" dirty="0" smtClean="0">
                <a:latin typeface="Trebuchet MS" panose="020B0603020202020204" pitchFamily="34" charset="0"/>
              </a:rPr>
              <a:t>исключением проектирования)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i="1" dirty="0">
                <a:latin typeface="Trebuchet MS" panose="020B0603020202020204" pitchFamily="34" charset="0"/>
              </a:rPr>
              <a:t>Рынок реализации сельскохозяйственной </a:t>
            </a:r>
            <a:r>
              <a:rPr lang="ru-RU" i="1" dirty="0" smtClean="0">
                <a:latin typeface="Trebuchet MS" panose="020B0603020202020204" pitchFamily="34" charset="0"/>
              </a:rPr>
              <a:t>продукции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i="1" dirty="0">
                <a:latin typeface="Trebuchet MS" panose="020B0603020202020204" pitchFamily="34" charset="0"/>
              </a:rPr>
              <a:t>Рынок вылова водных биоресурсов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ru-RU" i="1" dirty="0">
                <a:latin typeface="Trebuchet MS" panose="020B0603020202020204" pitchFamily="34" charset="0"/>
              </a:rPr>
              <a:t>Рынок переработки водных биоресурсов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Trebuchet MS" panose="020B0603020202020204" pitchFamily="34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99" y="989220"/>
            <a:ext cx="356310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66422"/>
            <a:ext cx="8424936" cy="62693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Удовлетворенность потребителей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70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%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достигнута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рынках:</a:t>
            </a:r>
          </a:p>
          <a:p>
            <a:pPr marL="9017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Тамбовская область – 31 рынок</a:t>
            </a:r>
          </a:p>
          <a:p>
            <a:pPr marL="22479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Воронежская область -23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рынка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0795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Калужская область – 22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рынка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2479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Брянская область - 17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рынков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079500" indent="0"/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Костромская область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- 10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рынков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2479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Московская область - 6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рынков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0795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Орловская область – 6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рынков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2479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Тульская область – 6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рынков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901700" indent="0"/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Владимирская область - 1 рынок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1" y="1445713"/>
            <a:ext cx="720080" cy="1080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35" y="2019725"/>
            <a:ext cx="605326" cy="908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71" y="2415459"/>
            <a:ext cx="761027" cy="951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056" y="2926660"/>
            <a:ext cx="577267" cy="866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09" y="3287819"/>
            <a:ext cx="633367" cy="950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595" y="3799635"/>
            <a:ext cx="1071837" cy="803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23" y="4194128"/>
            <a:ext cx="1111319" cy="8334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2721" y="4606129"/>
            <a:ext cx="718340" cy="897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560" y="5027617"/>
            <a:ext cx="628745" cy="9435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89036" y="0"/>
            <a:ext cx="8539125" cy="576064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Удовлетворенность потребителей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0"/>
            <a:ext cx="8572509" cy="648072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Потенциально лучшие практики регионов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49663"/>
            <a:ext cx="8932549" cy="5217447"/>
          </a:xfrm>
        </p:spPr>
        <p:txBody>
          <a:bodyPr/>
          <a:lstStyle/>
          <a:p>
            <a:pPr marL="1968500" indent="0">
              <a:buNone/>
            </a:pPr>
            <a:r>
              <a:rPr lang="ru-RU" sz="2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Белгородская область</a:t>
            </a:r>
          </a:p>
          <a:p>
            <a:pPr marL="1346200" indent="0">
              <a:spcBef>
                <a:spcPts val="0"/>
              </a:spcBef>
              <a:buNone/>
            </a:pP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сельскохозяйственных потребительских кооперативов: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  2019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году предоставлены гранты 9 </a:t>
            </a:r>
            <a:r>
              <a:rPr lang="ru-RU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СПоК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на 181 млн рублей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- создан Центр компетенций по развитию </a:t>
            </a:r>
            <a:r>
              <a:rPr lang="ru-RU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СПоК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- в 2019 году прошли обучение 310 человек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1 января 2020 года – 169 СПК, создано 485 рабочих мест </a:t>
            </a:r>
            <a:endParaRPr lang="ru-RU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1346200">
              <a:spcBef>
                <a:spcPts val="0"/>
              </a:spcBef>
              <a:buNone/>
            </a:pPr>
            <a:endParaRPr lang="ru-RU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1346200">
              <a:buNone/>
            </a:pPr>
            <a:r>
              <a:rPr lang="ru-RU" sz="2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Воронежская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область </a:t>
            </a:r>
          </a:p>
          <a:p>
            <a:pPr marL="1079500" indent="723900" algn="just">
              <a:buNone/>
              <a:tabLst>
                <a:tab pos="622300" algn="l"/>
              </a:tabLst>
            </a:pP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каталог товаров, работ и услуг в сфере закупок для обеспечения государственных нужд области</a:t>
            </a:r>
          </a:p>
          <a:p>
            <a:pPr marL="0" indent="0">
              <a:buNone/>
            </a:pP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" y="908720"/>
            <a:ext cx="1596754" cy="1299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7" y="3980740"/>
            <a:ext cx="1077036" cy="16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00" y="947857"/>
            <a:ext cx="9029600" cy="5793511"/>
          </a:xfrm>
        </p:spPr>
        <p:txBody>
          <a:bodyPr/>
          <a:lstStyle/>
          <a:p>
            <a:pPr marL="0" indent="1257300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Костромская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область</a:t>
            </a:r>
          </a:p>
          <a:p>
            <a:pPr marL="1257300" indent="0" algn="just">
              <a:spcBef>
                <a:spcPts val="0"/>
              </a:spcBef>
              <a:buNone/>
            </a:pPr>
            <a:r>
              <a:rPr lang="ru-RU" sz="22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Концессионное соглашение в отношении системы </a:t>
            </a:r>
            <a:r>
              <a:rPr lang="ru-RU" sz="22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тепло </a:t>
            </a:r>
            <a:r>
              <a:rPr lang="ru-RU" sz="22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и водоснабжения г. Костромы </a:t>
            </a:r>
          </a:p>
          <a:p>
            <a:pPr marL="0" indent="1168400" algn="just">
              <a:spcBef>
                <a:spcPts val="0"/>
              </a:spcBef>
              <a:buNone/>
            </a:pP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Объем частных инвестиций - 1 147 млн. </a:t>
            </a:r>
            <a:r>
              <a:rPr lang="ru-RU" sz="22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; всего </a:t>
            </a: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– </a:t>
            </a:r>
          </a:p>
          <a:p>
            <a:pPr marL="0" indent="1168400" algn="just">
              <a:spcBef>
                <a:spcPts val="0"/>
              </a:spcBef>
              <a:buNone/>
            </a:pP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313 объектов. Срок действия соглашения – до 28 июня 2039 </a:t>
            </a: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года. За 2019 год концессионером вложено 67,927 млн. рублей инвестиций.                              </a:t>
            </a:r>
          </a:p>
          <a:p>
            <a:pPr marL="0" indent="1879600" algn="just">
              <a:spcBef>
                <a:spcPts val="0"/>
              </a:spcBef>
              <a:buNone/>
            </a:pPr>
            <a:endParaRPr lang="ru-RU" sz="22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18796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Москва</a:t>
            </a:r>
          </a:p>
          <a:p>
            <a:pPr marL="1435100" indent="0">
              <a:spcBef>
                <a:spcPts val="0"/>
              </a:spcBef>
              <a:buNone/>
            </a:pP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октябре-декабре 2019 </a:t>
            </a: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года прошел </a:t>
            </a:r>
            <a:r>
              <a:rPr lang="ru-RU" sz="22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Мультиформатный</a:t>
            </a: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проект «Дни московской конкуренции</a:t>
            </a:r>
            <a:r>
              <a:rPr lang="ru-RU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»:</a:t>
            </a:r>
            <a:endParaRPr lang="ru-RU" sz="22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1435100">
              <a:spcBef>
                <a:spcPts val="0"/>
              </a:spcBef>
              <a:buNone/>
            </a:pP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- более 30 различных мероприятий;</a:t>
            </a:r>
          </a:p>
          <a:p>
            <a:pPr marL="0" indent="1435100">
              <a:spcBef>
                <a:spcPts val="0"/>
              </a:spcBef>
              <a:buNone/>
            </a:pP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- более 15000 участников;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- более 60 площадок, в том числе 15 ВУЗов и 44 школы;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- 190 привлеченных экспертов;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более 750 публикаций в средствах массовой информации.</a:t>
            </a:r>
          </a:p>
          <a:p>
            <a:pPr marL="0" indent="177800" algn="just">
              <a:spcBef>
                <a:spcPts val="0"/>
              </a:spcBef>
              <a:buNone/>
            </a:pPr>
            <a:endParaRPr lang="ru-RU" sz="22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" y="929849"/>
            <a:ext cx="1228101" cy="1842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625"/>
          <a:stretch/>
        </p:blipFill>
        <p:spPr>
          <a:xfrm>
            <a:off x="35495" y="3933056"/>
            <a:ext cx="1511745" cy="136815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1" y="0"/>
            <a:ext cx="8572509" cy="648072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Потенциально лучшие практики регионов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00600"/>
          </a:xfrm>
        </p:spPr>
        <p:txBody>
          <a:bodyPr/>
          <a:lstStyle/>
          <a:p>
            <a:pPr marL="0" lvl="0" indent="1435100">
              <a:buNone/>
            </a:pP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marL="161290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1. Обеспечение возможности получения в электронном виде </a:t>
            </a:r>
            <a:r>
              <a:rPr lang="ru-RU" sz="19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 по установлению цен (тарифов), подлежащих государственному регулированию в соответствии с законодательством РФ. </a:t>
            </a:r>
          </a:p>
          <a:p>
            <a:pPr marL="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2. Централизация земельно-имущественных торгов </a:t>
            </a:r>
          </a:p>
          <a:p>
            <a:pPr marL="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100 % земельно-имущественных торгов в Московской области публикуются на Едином портале торгов Московской области (</a:t>
            </a:r>
            <a:r>
              <a:rPr lang="ru-RU" sz="1900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www.torgi.mosreg.ru</a:t>
            </a:r>
            <a:r>
              <a:rPr lang="ru-RU" sz="19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).</a:t>
            </a:r>
            <a:endParaRPr lang="ru-RU" sz="19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3.  Портал кооперации промышленных предприятий Московской области</a:t>
            </a:r>
          </a:p>
          <a:p>
            <a:pPr marL="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4. Центр Развития Территорий (ЦРТ) – коллегиальный координационный орган, созданный для обеспечения реализации проектов жилищного строительства на территории Московской области. </a:t>
            </a:r>
          </a:p>
          <a:p>
            <a:pPr marL="0" lvl="0" indent="0" algn="just">
              <a:buNone/>
            </a:pPr>
            <a:r>
              <a:rPr lang="ru-RU" sz="19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В 2019 году:</a:t>
            </a:r>
          </a:p>
          <a:p>
            <a:pPr marL="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- рассмотрено и проработано с заинтересованными органами власти 175 новых проектов жилищного строительства;</a:t>
            </a:r>
          </a:p>
          <a:p>
            <a:pPr marL="0" lvl="0" indent="0" algn="just">
              <a:buNone/>
            </a:pP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- обеспечены права 19 404 пострадавших граждан </a:t>
            </a:r>
            <a:r>
              <a:rPr lang="ru-RU" sz="19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соинвесторов</a:t>
            </a:r>
            <a:r>
              <a:rPr lang="ru-RU" sz="1900" dirty="0">
                <a:latin typeface="Trebuchet MS" panose="020B0603020202020204" pitchFamily="34" charset="0"/>
                <a:cs typeface="Times New Roman" panose="02020603050405020304" pitchFamily="18" charset="0"/>
              </a:rPr>
              <a:t> по 53 объектам (129 МКД).</a:t>
            </a:r>
          </a:p>
          <a:p>
            <a:pPr marL="0" lvl="0" indent="0">
              <a:buNone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1352695" cy="175850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1" y="0"/>
            <a:ext cx="8572509" cy="648072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Потенциально лучшие практики регионов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00600"/>
          </a:xfrm>
        </p:spPr>
        <p:txBody>
          <a:bodyPr/>
          <a:lstStyle/>
          <a:p>
            <a:pPr marL="0" lvl="0" indent="152400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Смоленская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область</a:t>
            </a:r>
          </a:p>
          <a:p>
            <a:pPr marL="1866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туристского продукта в мобильные приложения и голосовые помощники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3"/>
              </a:rPr>
              <a:t>izi.travel/ru/6a81-narodnyy-audiogid-istoriya-smolenska-rasskazannaya-ego-zhitelyami-progulka-po-istoricheskomu-centru/ru</a:t>
            </a:r>
            <a:endParaRPr lang="ru-RU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866900" lvl="0" indent="-342900">
              <a:buFont typeface="Arial" panose="020B0604020202020204" pitchFamily="34" charset="0"/>
              <a:buChar char="•"/>
            </a:pP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Профильная 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смена «Летняя </a:t>
            </a:r>
            <a:r>
              <a:rPr lang="ru-RU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школа «Архитектура таланта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» на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базе туристского комплекса «Соколья гора»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  <a:hlinkClick r:id="rId4"/>
              </a:rPr>
              <a:t>smoldaily.ru/arhitektura-talanta-sobrala-200-yunyh-smolyan-na-xi-profilnoj-smene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lvl="0" indent="1435100">
              <a:buNone/>
            </a:pP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72" y="1052736"/>
            <a:ext cx="1554941" cy="17728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1" y="0"/>
            <a:ext cx="8572509" cy="648072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Потенциально лучшие практики регионов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9" y="3807705"/>
            <a:ext cx="2895159" cy="2772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2" y="11753"/>
            <a:ext cx="8611823" cy="576064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Мотивация </a:t>
            </a:r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органов местного самоуправления</a:t>
            </a:r>
            <a: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ru-RU" sz="2800" b="1" i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745495" cy="507343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Финансовая </a:t>
            </a:r>
            <a:r>
              <a:rPr lang="ru-RU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составляющая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используется в системе мотивации органов местного самоуправления в 27 субъектах Российской Федерации.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Бюджетные ассигнования (гранты, дотации, межбюджетные трансферты)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органам местного самоуправления по результатам их работы по содействию развитию конкуренции в 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ЦФО 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предусмотрены в </a:t>
            </a:r>
            <a:r>
              <a:rPr lang="ru-RU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Белгородской области.</a:t>
            </a:r>
            <a:r>
              <a:rPr lang="ru-RU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987824" y="4221088"/>
            <a:ext cx="59766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Курской области</a:t>
            </a:r>
            <a:r>
              <a:rPr lang="ru-RU" dirty="0">
                <a:latin typeface="Trebuchet MS" panose="020B0603020202020204" pitchFamily="34" charset="0"/>
                <a:cs typeface="Times New Roman" panose="02020603050405020304" pitchFamily="18" charset="0"/>
              </a:rPr>
              <a:t> награжденный Почетной грамотой имеет право разового премирования в размере пяти тысяч рублей за счет средств администрации муниципального района (городского округа)</a:t>
            </a:r>
            <a:r>
              <a:rPr lang="ru-RU" kern="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kern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45"/>
            <a:ext cx="8579296" cy="548680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Рейтинг «</a:t>
            </a:r>
            <a:r>
              <a:rPr lang="en-US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TOP </a:t>
            </a:r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15» регионов за 2018 год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266651" y="-41344"/>
            <a:ext cx="11939762" cy="61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3649"/>
              </p:ext>
            </p:extLst>
          </p:nvPr>
        </p:nvGraphicFramePr>
        <p:xfrm>
          <a:off x="0" y="980728"/>
          <a:ext cx="9144001" cy="554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2247"/>
                <a:gridCol w="2221370"/>
                <a:gridCol w="834619"/>
                <a:gridCol w="834619"/>
                <a:gridCol w="834619"/>
                <a:gridCol w="835476"/>
                <a:gridCol w="1034072"/>
                <a:gridCol w="823370"/>
                <a:gridCol w="1043609"/>
              </a:tblGrid>
              <a:tr h="950536">
                <a:tc rowSpan="2"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  <a:p>
                      <a:pPr marL="67945" marR="50165" indent="62230" algn="ctr">
                        <a:lnSpc>
                          <a:spcPts val="10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Ранг (место)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  <a:p>
                      <a:pPr marL="220345" marR="179070" indent="-26035" algn="ctr">
                        <a:lnSpc>
                          <a:spcPts val="10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Наименование субъекта Российской Федерации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  <a:p>
                      <a:pPr marL="555625" marR="119380" indent="-4241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составляющих Стандарта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9695" marR="97155" indent="2540" algn="ctr">
                        <a:lnSpc>
                          <a:spcPts val="101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Достижение </a:t>
                      </a:r>
                      <a:r>
                        <a:rPr lang="ru-RU" sz="1000" spc="-5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установленных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целевых</a:t>
                      </a:r>
                    </a:p>
                    <a:p>
                      <a:pPr marL="244475" marR="243840" algn="ctr">
                        <a:lnSpc>
                          <a:spcPts val="10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  <a:p>
                      <a:pPr marL="502285" indent="-3003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Итоговое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 оценки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49530" algn="ctr">
                        <a:lnSpc>
                          <a:spcPts val="101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Ранг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marR="51435" indent="-134620" algn="ctr">
                        <a:lnSpc>
                          <a:spcPts val="101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(ед.)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marR="50800" indent="-144780" algn="ctr">
                        <a:lnSpc>
                          <a:spcPts val="101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marR="51435" algn="ctr">
                        <a:lnSpc>
                          <a:spcPts val="101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Ранг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090" marR="52070" indent="-144780" algn="ctr">
                        <a:lnSpc>
                          <a:spcPts val="101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 </a:t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1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Ранг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52705" indent="-144780" algn="ctr">
                        <a:lnSpc>
                          <a:spcPts val="101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/>
                      </a:r>
                      <a:b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</a:b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Значение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(%)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2452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5651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Омская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62,4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97,81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105,89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1 (4)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890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101,85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5651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Воронежская область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58,05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90,99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103,13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2 (34)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97,06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Московская область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60,2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94,36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95,20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↓3 (2)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94,78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461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Республика Башкортостан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95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10-11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88,24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100,16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4 (7)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94,20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24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Республика Мордовия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495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55,65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87,23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97,74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5 (12)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92,48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2747">
                <a:tc>
                  <a:txBody>
                    <a:bodyPr/>
                    <a:lstStyle/>
                    <a:p>
                      <a:pPr marL="508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651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г. Москва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4953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55,7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87,30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96,89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↓6 (3)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92,09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Удмуртская Республика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58,1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91,07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92,89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↓7 (5)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91,98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Белгородская область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58,65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91,93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91,51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8 (9)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91,72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1840">
                <a:tc>
                  <a:txBody>
                    <a:bodyPr/>
                    <a:lstStyle/>
                    <a:p>
                      <a:pPr marL="50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Нижегородская область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495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52,35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82,05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843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100,90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055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9 (45)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91,48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106045" marR="1003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39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Краснодарский край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495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54,2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84,95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97,86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10 (15)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91,41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106045" marR="1003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24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Республика Татарстан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62,25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97,57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82,07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↓11 (1)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89,82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3651">
                <a:tc>
                  <a:txBody>
                    <a:bodyPr/>
                    <a:lstStyle/>
                    <a:p>
                      <a:pPr marL="106045" marR="10033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Тюменская область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57,8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90,60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88,24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↓12 (6)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2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89,42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106045" marR="1003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515" marR="5651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Челябинская область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495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81,58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95,75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13 (21)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88,67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106045" marR="1003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24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Хабаровский край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57,35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89,89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87,30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14 (55)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88,60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933">
                <a:tc>
                  <a:txBody>
                    <a:bodyPr/>
                    <a:lstStyle/>
                    <a:p>
                      <a:pPr marL="106045" marR="1003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5588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Оренбургская область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340" marR="4953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55,6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6370" marR="16256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87,15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4610" marR="4889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7160" marR="135255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90,00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9690" marR="59690" algn="ctr">
                        <a:lnSpc>
                          <a:spcPts val="1095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↑ 15 (22)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5255" marR="135890" algn="ctr">
                        <a:lnSpc>
                          <a:spcPts val="10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88,58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5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145"/>
            <a:ext cx="8579296" cy="548680"/>
          </a:xfrm>
        </p:spPr>
        <p:txBody>
          <a:bodyPr/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Рейтинг регионов СФО за 2018 год</a:t>
            </a:r>
            <a:endParaRPr lang="ru-RU" sz="2800" b="1" i="1" dirty="0">
              <a:solidFill>
                <a:schemeClr val="bg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266651" y="-41344"/>
            <a:ext cx="11939762" cy="61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694"/>
            <a:ext cx="9144000" cy="57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27452"/>
          </a:xfrm>
        </p:spPr>
        <p:txBody>
          <a:bodyPr/>
          <a:lstStyle/>
          <a:p>
            <a:pPr marL="0" indent="0">
              <a:buNone/>
            </a:pPr>
            <a:r>
              <a:rPr lang="ru-RU" sz="21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 pitchFamily="34" charset="0"/>
              </a:rPr>
              <a:t>) </a:t>
            </a:r>
            <a:r>
              <a:rPr lang="ru-RU" sz="2100" dirty="0">
                <a:latin typeface="Trebuchet MS" panose="020B0603020202020204" pitchFamily="34" charset="0"/>
              </a:rPr>
              <a:t>обеспечение реализации системного и единообразного подхода к деятельности по развитию конкуренции на всей территории Российской Федерации, с учетом специфики функционирования региональной экономики и рынков;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C00000"/>
                </a:solidFill>
                <a:latin typeface="Trebuchet MS" panose="020B0603020202020204" pitchFamily="34" charset="0"/>
              </a:rPr>
              <a:t>3) </a:t>
            </a:r>
            <a:r>
              <a:rPr lang="ru-RU" sz="2100" dirty="0">
                <a:latin typeface="Trebuchet MS" panose="020B0603020202020204" pitchFamily="34" charset="0"/>
              </a:rPr>
              <a:t>формирование прозрачной системы работы региональных органов государственной власти в части реализации результативных и эффективных мер по развитию конкуренции в интересах конечного потребителя товаров и услуг, субъектов предпринимательской деятельности, граждан Российской Федерации и общества в целом;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C00000"/>
                </a:solidFill>
                <a:latin typeface="Trebuchet MS" panose="020B0603020202020204" pitchFamily="34" charset="0"/>
              </a:rPr>
              <a:t>4) </a:t>
            </a:r>
            <a:r>
              <a:rPr lang="ru-RU" sz="2100" dirty="0">
                <a:latin typeface="Trebuchet MS" panose="020B0603020202020204" pitchFamily="34" charset="0"/>
              </a:rPr>
              <a:t>создание стимулов и условий для  развития и защиты субъектов малого и среднего предпринимательства, устранения административных барьеров;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C00000"/>
                </a:solidFill>
                <a:latin typeface="Trebuchet MS" panose="020B0603020202020204" pitchFamily="34" charset="0"/>
              </a:rPr>
              <a:t>5) </a:t>
            </a:r>
            <a:r>
              <a:rPr lang="ru-RU" sz="2100" dirty="0">
                <a:latin typeface="Trebuchet MS" panose="020B0603020202020204" pitchFamily="34" charset="0"/>
              </a:rPr>
              <a:t>обеспечение достижения ключевых целевых показателей, характеризующих развитие конкуренции на рынках субъектов Российской Федерации.</a:t>
            </a:r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0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rebuchet MS" panose="020B0603020202020204" pitchFamily="34" charset="0"/>
              </a:rPr>
              <a:t>Первый стандарт развития конкуренции в Российской Федерации появился в Ульяновской области </a:t>
            </a:r>
            <a:endParaRPr lang="ru-RU" b="1" i="1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56459"/>
            <a:ext cx="5184576" cy="46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18" y="1052736"/>
            <a:ext cx="90364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latin typeface="Trebuchet MS" panose="020B0603020202020204" pitchFamily="34" charset="0"/>
              </a:rPr>
              <a:t>23 октября 2014 года в Правительстве Ульяновской области состоялось совещание по вопросам внедрения Стандарта развития конкуренции в субъектах Российской Федерации</a:t>
            </a:r>
            <a:r>
              <a:rPr lang="ru-RU" sz="1600" b="1" dirty="0" smtClean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rebuchet MS" panose="020B0603020202020204" pitchFamily="34" charset="0"/>
              </a:rPr>
              <a:t>Мероприятие прошло </a:t>
            </a:r>
            <a:r>
              <a:rPr lang="ru-RU" sz="1600" dirty="0" smtClean="0">
                <a:latin typeface="Trebuchet MS" panose="020B0603020202020204" pitchFamily="34" charset="0"/>
              </a:rPr>
              <a:t>при </a:t>
            </a:r>
            <a:r>
              <a:rPr lang="ru-RU" sz="1600" dirty="0">
                <a:latin typeface="Trebuchet MS" panose="020B0603020202020204" pitchFamily="34" charset="0"/>
              </a:rPr>
              <a:t>участии ответственных сотрудников </a:t>
            </a:r>
            <a:r>
              <a:rPr lang="ru-RU" sz="1600" dirty="0" smtClean="0">
                <a:latin typeface="Trebuchet MS" panose="020B0603020202020204" pitchFamily="34" charset="0"/>
              </a:rPr>
              <a:t>ФАС России, </a:t>
            </a:r>
            <a:r>
              <a:rPr lang="ru-RU" sz="1600" dirty="0">
                <a:latin typeface="Trebuchet MS" panose="020B0603020202020204" pitchFamily="34" charset="0"/>
              </a:rPr>
              <a:t>руководителей </a:t>
            </a:r>
            <a:r>
              <a:rPr lang="ru-RU" sz="1600" dirty="0" smtClean="0">
                <a:latin typeface="Trebuchet MS" panose="020B0603020202020204" pitchFamily="34" charset="0"/>
              </a:rPr>
              <a:t>ТО ФАС </a:t>
            </a:r>
            <a:r>
              <a:rPr lang="ru-RU" sz="1600" dirty="0">
                <a:latin typeface="Trebuchet MS" panose="020B0603020202020204" pitchFamily="34" charset="0"/>
              </a:rPr>
              <a:t>России, Правительства Ульяновской области, а также членов общественных организаций ПФО.</a:t>
            </a:r>
          </a:p>
          <a:p>
            <a:pPr marL="0" indent="0" algn="just">
              <a:buNone/>
            </a:pPr>
            <a:r>
              <a:rPr lang="ru-RU" sz="1600" dirty="0">
                <a:latin typeface="Trebuchet MS" panose="020B0603020202020204" pitchFamily="34" charset="0"/>
              </a:rPr>
              <a:t>Проведение совещания на территории нашего региона обусловлено тем, что Ульяновская область наряду с Санкт-Петербургом, Республикой Татарстан, Хабаровским краем, Волгоградской и Нижегородской областями вошла в число пилотных субъектов РФ, в которых в 2014 году планируется внедрить Стандарт развития конкуренции.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rebuchet MS" panose="020B0603020202020204" pitchFamily="34" charset="0"/>
              </a:rPr>
              <a:t>В </a:t>
            </a:r>
            <a:r>
              <a:rPr lang="ru-RU" sz="1600" dirty="0">
                <a:latin typeface="Trebuchet MS" panose="020B0603020202020204" pitchFamily="34" charset="0"/>
              </a:rPr>
              <a:t>ходе заседания не раз отмечалось, что согласно Стандарту в регионах должен быть утвержден перечень приоритетных товарных рынков. </a:t>
            </a:r>
            <a:r>
              <a:rPr lang="ru-RU" sz="1600" dirty="0" smtClean="0">
                <a:latin typeface="Trebuchet MS" panose="020B0603020202020204" pitchFamily="34" charset="0"/>
              </a:rPr>
              <a:t>Так</a:t>
            </a:r>
            <a:r>
              <a:rPr lang="ru-RU" sz="1600" dirty="0">
                <a:latin typeface="Trebuchet MS" panose="020B0603020202020204" pitchFamily="34" charset="0"/>
              </a:rPr>
              <a:t>, были приведены примеры проведения анализа рынков и опросов предпринимателей и населения, уже позволившие выделить приоритетные рынки в пилотных регионах.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rebuchet MS" panose="020B0603020202020204" pitchFamily="34" charset="0"/>
              </a:rPr>
              <a:t>Ранее между Управлением </a:t>
            </a:r>
            <a:r>
              <a:rPr lang="ru-RU" sz="1600" dirty="0">
                <a:latin typeface="Trebuchet MS" panose="020B0603020202020204" pitchFamily="34" charset="0"/>
              </a:rPr>
              <a:t>Федеральной антимонопольной службы по Ульяновской </a:t>
            </a:r>
            <a:r>
              <a:rPr lang="ru-RU" sz="1600" dirty="0" smtClean="0">
                <a:latin typeface="Trebuchet MS" panose="020B0603020202020204" pitchFamily="34" charset="0"/>
              </a:rPr>
              <a:t>области и Правительством </a:t>
            </a:r>
            <a:r>
              <a:rPr lang="ru-RU" sz="1600" dirty="0">
                <a:latin typeface="Trebuchet MS" panose="020B0603020202020204" pitchFamily="34" charset="0"/>
              </a:rPr>
              <a:t>Ульяновской области </a:t>
            </a:r>
            <a:r>
              <a:rPr lang="ru-RU" sz="1600" dirty="0" smtClean="0">
                <a:latin typeface="Trebuchet MS" panose="020B0603020202020204" pitchFamily="34" charset="0"/>
              </a:rPr>
              <a:t>было заключено Соглашение </a:t>
            </a:r>
            <a:r>
              <a:rPr lang="ru-RU" sz="1600" dirty="0">
                <a:latin typeface="Trebuchet MS" panose="020B0603020202020204" pitchFamily="34" charset="0"/>
              </a:rPr>
              <a:t>о взаимодействии в целях внедрения Стандарта развития конкуренции в регионе.</a:t>
            </a:r>
          </a:p>
          <a:p>
            <a:pPr marL="0" indent="0" algn="just">
              <a:buNone/>
            </a:pPr>
            <a:r>
              <a:rPr lang="ru-RU" sz="1600" dirty="0">
                <a:latin typeface="Trebuchet MS" panose="020B0603020202020204" pitchFamily="34" charset="0"/>
              </a:rPr>
              <a:t>В рамках данного соглашения создана рабочая группа для проработки вопросов реализации мероприятий, отраженных в </a:t>
            </a:r>
            <a:r>
              <a:rPr lang="ru-RU" sz="1600" dirty="0" smtClean="0">
                <a:latin typeface="Trebuchet MS" panose="020B0603020202020204" pitchFamily="34" charset="0"/>
              </a:rPr>
              <a:t>Стандарте.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 в Ульяновской области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2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16" y="1196752"/>
            <a:ext cx="9131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Развитие конкуренции важный и необходимый шаг к формированию здоровой экономики региона, а также к снижению цен и повышению качества продукции и услуг за счет состязательности участников рынка.</a:t>
            </a: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ru-RU" b="1" dirty="0">
                <a:solidFill>
                  <a:schemeClr val="accent6"/>
                </a:solidFill>
                <a:latin typeface="Trebuchet MS" panose="020B0603020202020204" pitchFamily="34" charset="0"/>
              </a:rPr>
              <a:t>Реализация мер развития конкуренции на территории </a:t>
            </a:r>
            <a:r>
              <a:rPr lang="ru-RU" b="1" dirty="0" smtClean="0">
                <a:solidFill>
                  <a:schemeClr val="accent6"/>
                </a:solidFill>
                <a:latin typeface="Trebuchet MS" panose="020B0603020202020204" pitchFamily="34" charset="0"/>
              </a:rPr>
              <a:t>регионов осуществляется </a:t>
            </a:r>
            <a:r>
              <a:rPr lang="ru-RU" b="1" dirty="0">
                <a:solidFill>
                  <a:schemeClr val="accent6"/>
                </a:solidFill>
                <a:latin typeface="Trebuchet MS" panose="020B0603020202020204" pitchFamily="34" charset="0"/>
              </a:rPr>
              <a:t>в соответствии с положениями Стандарта развития конкуренции в субъектах Российской Федерации (далее Стандарт), утвержденного распоряжением Правительства Российской Федерации от 17 апреля 2019 года № 768-р.</a:t>
            </a:r>
          </a:p>
          <a:p>
            <a:endParaRPr lang="ru-RU" b="1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4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78" y="908720"/>
            <a:ext cx="9122122" cy="56714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Внедрение Стандарта в регионах РФ позволит:</a:t>
            </a:r>
          </a:p>
          <a:p>
            <a:pPr marL="0" indent="0">
              <a:buNone/>
            </a:pPr>
            <a:endParaRPr lang="ru-RU" sz="2000" b="1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 panose="020B0603020202020204" pitchFamily="34" charset="0"/>
              </a:rPr>
              <a:t>обеспечить реализацию системного и единообразного подхода к деятельности по развитию конкуренции на всей территории Российской Федерации с учетом специфики функционирования региональной экономики и рынков;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 panose="020B0603020202020204" pitchFamily="34" charset="0"/>
              </a:rPr>
              <a:t>сформировать прозрачную систему работы региональных органов государственной власти в части реализации результативных и эффективных мер по развитию конкуренции в интересах конечного потребителя товаров и услуг, субъектов предпринимательской деятельности, граждан Российской Федерации и общества в целом;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 panose="020B0603020202020204" pitchFamily="34" charset="0"/>
              </a:rPr>
              <a:t>создать стимулы и условия для развития и защиты субъектов малого и среднего предпринимательства, устранения административных барьеров;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Trebuchet MS" panose="020B0603020202020204" pitchFamily="34" charset="0"/>
              </a:rPr>
              <a:t>определить потенциал развития экономики региона, включая научно-технический и человеческий потенциал.</a:t>
            </a:r>
          </a:p>
          <a:p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7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rebuchet MS" panose="020B0603020202020204" pitchFamily="34" charset="0"/>
              </a:rPr>
              <a:t> Новая редакция Стандарта развития конкуренции в субъектах Российской Федерации  утверждена распоряжением Правительства Российской Федерации от 17.04.2019 № 768-р (далее - Стандарт). Стандарт разработан в рамках реализации пункта 7 и подпункта "в" пункта 8 Указа Президента Российской Федерации от 21 декабря 2017 г. № 618 "Об основных направлениях государственной политики по развитию конкуренции</a:t>
            </a:r>
            <a:r>
              <a:rPr lang="ru-RU" sz="2000" dirty="0" smtClean="0">
                <a:latin typeface="Trebuchet MS" panose="020B0603020202020204" pitchFamily="34" charset="0"/>
              </a:rPr>
              <a:t>".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rebuchet MS" panose="020B0603020202020204" pitchFamily="34" charset="0"/>
              </a:rPr>
              <a:t>     </a:t>
            </a:r>
            <a:r>
              <a:rPr lang="ru-RU" sz="2000" dirty="0" smtClean="0">
                <a:latin typeface="Trebuchet MS" panose="020B0603020202020204" pitchFamily="34" charset="0"/>
              </a:rPr>
              <a:t>Согласно </a:t>
            </a:r>
            <a:r>
              <a:rPr lang="ru-RU" sz="2000" dirty="0">
                <a:latin typeface="Trebuchet MS" panose="020B0603020202020204" pitchFamily="34" charset="0"/>
              </a:rPr>
              <a:t>перечню поручений Президента Российской Федерации от 05.04.2018 № Пр-817ГС по итогам  заседания Государственного совета Российской Федерации в новую редакцию Стандарта вошел ряд основополагающих положений: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rebuchet MS" panose="020B0603020202020204" pitchFamily="34" charset="0"/>
              </a:rPr>
              <a:t>    формирование в субъектах Российской Федерации на основании материалов, подготовленных рабочей группой Государственного совета Российской Федерации, перечней ключевых показателей развития конкуренции, отражающих долю организаций частной формы собственности в отраслях (сферах) экономики субъектов Российской Федерации;</a:t>
            </a:r>
          </a:p>
          <a:p>
            <a:pPr marL="0" indent="0" algn="just">
              <a:buNone/>
            </a:pPr>
            <a:r>
              <a:rPr lang="ru-RU" sz="2000" dirty="0"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4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утверждение </a:t>
            </a:r>
            <a:r>
              <a:rPr lang="ru-RU" sz="2000" dirty="0">
                <a:latin typeface="Trebuchet MS" panose="020B0603020202020204" pitchFamily="34" charset="0"/>
              </a:rPr>
              <a:t>ФАС России по согласованию с другими заинтересованными федеральными органами исполнительной власти, осуществляющими функции по выработке государственной политики в соответствующей отрасли (сфере) экономики, методик расчета ключевых показателей развития конкуренции;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 smtClean="0">
                <a:latin typeface="Trebuchet MS" panose="020B0603020202020204" pitchFamily="34" charset="0"/>
              </a:rPr>
              <a:t>обязательства </a:t>
            </a:r>
            <a:r>
              <a:rPr lang="ru-RU" sz="2000" dirty="0">
                <a:latin typeface="Trebuchet MS" panose="020B0603020202020204" pitchFamily="34" charset="0"/>
              </a:rPr>
              <a:t>органов исполнительной власти субъектов Российской Федерации по достижению ключевых показателей развития конкуренции;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rebuchet MS" panose="020B06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ru-RU" sz="2000" dirty="0">
                <a:latin typeface="Trebuchet MS" panose="020B0603020202020204" pitchFamily="34" charset="0"/>
              </a:rPr>
              <a:t>п</a:t>
            </a:r>
            <a:r>
              <a:rPr lang="ru-RU" sz="2000" dirty="0" smtClean="0">
                <a:latin typeface="Trebuchet MS" panose="020B0603020202020204" pitchFamily="34" charset="0"/>
              </a:rPr>
              <a:t>роведение </a:t>
            </a:r>
            <a:r>
              <a:rPr lang="ru-RU" sz="2000" dirty="0">
                <a:latin typeface="Trebuchet MS" panose="020B0603020202020204" pitchFamily="34" charset="0"/>
              </a:rPr>
              <a:t>в субъектах Российской Федерации мониторинга состояния и развития конкурентной среды в отраслях (сферах) экономики с привлечением представителей Общероссийской общественной организации малого и среднего предпринимательства «ОПОРА РОССИИ», общероссийских общественных организаций «Российский союз промышленников и предпринимателей», «Деловая Россия», Торгово-промышленной палаты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 развития конкуренции</a:t>
            </a:r>
            <a:endParaRPr lang="ru-RU" sz="24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0614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29808</TotalTime>
  <Words>1852</Words>
  <Application>Microsoft Office PowerPoint</Application>
  <PresentationFormat>Экран (4:3)</PresentationFormat>
  <Paragraphs>353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Times New Roman</vt:lpstr>
      <vt:lpstr>Trebuchet MS</vt:lpstr>
      <vt:lpstr>Wingdings</vt:lpstr>
      <vt:lpstr>ヒラギノ角ゴ Pro W3</vt:lpstr>
      <vt:lpstr>Оформление по умолчанию</vt:lpstr>
      <vt:lpstr>Презентация PowerPoint</vt:lpstr>
      <vt:lpstr>Стандарт развития конкуренции</vt:lpstr>
      <vt:lpstr>Стандарт развития конкуренции</vt:lpstr>
      <vt:lpstr>Первый Стандарт развития конкуренции</vt:lpstr>
      <vt:lpstr>Стандарт развития конкуренции в Ульяновской области</vt:lpstr>
      <vt:lpstr>Стандарт развития конкуренции</vt:lpstr>
      <vt:lpstr>Стандарт развития конкуренции</vt:lpstr>
      <vt:lpstr>Стандарт развития конкуренции</vt:lpstr>
      <vt:lpstr>Стандарт развития конкуренции</vt:lpstr>
      <vt:lpstr>Стандарт развития конкуренции</vt:lpstr>
      <vt:lpstr>Стандарт развития конкуренции</vt:lpstr>
      <vt:lpstr>Изменение нормативной правовой базы в 2019 году</vt:lpstr>
      <vt:lpstr>Структура регионального доклада</vt:lpstr>
      <vt:lpstr>Методика мониторинга</vt:lpstr>
      <vt:lpstr>Обобщение сведений по региональным рынкам </vt:lpstr>
      <vt:lpstr>Обобщение сведений по региональным рынкам </vt:lpstr>
      <vt:lpstr>Обобщение сведений по региональным рынкам </vt:lpstr>
      <vt:lpstr>Диаграмма по ключевым показателям</vt:lpstr>
      <vt:lpstr>Презентация PowerPoint</vt:lpstr>
      <vt:lpstr>Удовлетворенность потребителей</vt:lpstr>
      <vt:lpstr>Удовлетворенность потребителей</vt:lpstr>
      <vt:lpstr>Потенциально лучшие практики регионов</vt:lpstr>
      <vt:lpstr>Потенциально лучшие практики регионов</vt:lpstr>
      <vt:lpstr>Потенциально лучшие практики регионов</vt:lpstr>
      <vt:lpstr>Потенциально лучшие практики регионов</vt:lpstr>
      <vt:lpstr> Мотивация органов местного самоуправления </vt:lpstr>
      <vt:lpstr>Рейтинг «TOP 15» регионов за 2018 год</vt:lpstr>
      <vt:lpstr>Рейтинг регионов СФО за 2018 год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Юлия Александровна Россейкина</cp:lastModifiedBy>
  <cp:revision>1803</cp:revision>
  <cp:lastPrinted>2020-07-14T13:51:31Z</cp:lastPrinted>
  <dcterms:created xsi:type="dcterms:W3CDTF">2011-08-24T07:02:51Z</dcterms:created>
  <dcterms:modified xsi:type="dcterms:W3CDTF">2020-12-07T12:06:30Z</dcterms:modified>
</cp:coreProperties>
</file>