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12" r:id="rId2"/>
    <p:sldId id="960" r:id="rId3"/>
    <p:sldId id="933" r:id="rId4"/>
    <p:sldId id="961" r:id="rId5"/>
    <p:sldId id="962" r:id="rId6"/>
    <p:sldId id="963" r:id="rId7"/>
    <p:sldId id="964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9" r:id="rId16"/>
    <p:sldId id="958" r:id="rId17"/>
  </p:sldIdLst>
  <p:sldSz cx="6858000" cy="5143500"/>
  <p:notesSz cx="9872663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8080"/>
    <a:srgbClr val="F78609"/>
    <a:srgbClr val="6F933F"/>
    <a:srgbClr val="96BC64"/>
    <a:srgbClr val="48A8B0"/>
    <a:srgbClr val="FFFFFF"/>
    <a:srgbClr val="EAEAEA"/>
    <a:srgbClr val="48B3BA"/>
    <a:srgbClr val="C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86441" autoAdjust="0"/>
  </p:normalViewPr>
  <p:slideViewPr>
    <p:cSldViewPr>
      <p:cViewPr varScale="1">
        <p:scale>
          <a:sx n="154" d="100"/>
          <a:sy n="154" d="100"/>
        </p:scale>
        <p:origin x="1650" y="126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330" y="1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537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330" y="6456537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658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569" y="3228815"/>
            <a:ext cx="7899526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537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658" y="6456537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9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2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2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2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9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3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3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8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9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3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9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1200151"/>
            <a:ext cx="61722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205979"/>
            <a:ext cx="61722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8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9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858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5185" y="4935141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9"/>
          <p:cNvSpPr>
            <a:spLocks noChangeArrowheads="1"/>
          </p:cNvSpPr>
          <p:nvPr/>
        </p:nvSpPr>
        <p:spPr bwMode="auto">
          <a:xfrm>
            <a:off x="332657" y="2139701"/>
            <a:ext cx="6347222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eaLnBrk="1" hangingPunct="1"/>
            <a:r>
              <a:rPr lang="ru-RU" altLang="ru-RU" sz="28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Адвокатирование конкуренции</a:t>
            </a:r>
            <a:endParaRPr lang="ru-RU" altLang="ru-RU" sz="2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20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1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16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endParaRPr lang="ru-RU" altLang="ru-RU" sz="1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Руководитель Ульяновского УФАС России, </a:t>
            </a: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зав. кафедрой антимонопольного </a:t>
            </a: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</a:t>
            </a:r>
            <a:r>
              <a:rPr lang="ru-RU" altLang="ru-RU" sz="16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егулирования УлГУ, </a:t>
            </a:r>
            <a:r>
              <a:rPr lang="ru-RU" altLang="ru-RU" sz="1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к.э.н., доцент</a:t>
            </a: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Г.С. </a:t>
            </a:r>
            <a:r>
              <a:rPr lang="ru-RU" altLang="ru-RU" sz="16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Спирчагов</a:t>
            </a: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д</a:t>
            </a:r>
            <a:r>
              <a:rPr lang="ru-RU" altLang="ru-RU" sz="16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екабрь, 2020</a:t>
            </a:r>
            <a:endParaRPr lang="en-US" altLang="ru-RU" sz="20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r" eaLnBrk="1" hangingPunct="1"/>
            <a:endParaRPr lang="en-US" altLang="ru-RU" sz="2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r" eaLnBrk="1" hangingPunct="1"/>
            <a:r>
              <a:rPr lang="ru-RU" altLang="ru-RU" sz="2000" b="1" dirty="0">
                <a:solidFill>
                  <a:srgbClr val="008080"/>
                </a:solidFill>
              </a:rPr>
              <a:t> </a:t>
            </a:r>
          </a:p>
          <a:p>
            <a:pPr algn="r" eaLnBrk="1" hangingPunct="1"/>
            <a:endParaRPr lang="ru-RU" altLang="ru-RU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"/>
            <a:ext cx="6858000" cy="4941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7880" y="987574"/>
            <a:ext cx="103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13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/>
        </p:blipFill>
        <p:spPr>
          <a:xfrm>
            <a:off x="0" y="0"/>
            <a:ext cx="6858000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0" y="0"/>
            <a:ext cx="6858000" cy="2211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3"/>
          <a:stretch/>
        </p:blipFill>
        <p:spPr>
          <a:xfrm>
            <a:off x="-8858" y="2211710"/>
            <a:ext cx="68580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37"/>
          <a:stretch/>
        </p:blipFill>
        <p:spPr>
          <a:xfrm>
            <a:off x="0" y="84378"/>
            <a:ext cx="6858000" cy="2127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2"/>
          <a:stretch/>
        </p:blipFill>
        <p:spPr>
          <a:xfrm>
            <a:off x="0" y="2205033"/>
            <a:ext cx="6858000" cy="1983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3112" y="1707654"/>
            <a:ext cx="113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регионов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493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r="-1"/>
          <a:stretch/>
        </p:blipFill>
        <p:spPr>
          <a:xfrm>
            <a:off x="41091" y="771550"/>
            <a:ext cx="6785992" cy="2363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403" r="-399" b="91522"/>
          <a:stretch/>
        </p:blipFill>
        <p:spPr>
          <a:xfrm>
            <a:off x="8620" y="15094"/>
            <a:ext cx="6858000" cy="4115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89" y="2931790"/>
            <a:ext cx="6821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/>
                </a:solidFill>
                <a:latin typeface="Trebuchet MS" panose="020B0603020202020204" pitchFamily="34" charset="0"/>
              </a:rPr>
              <a:t>Конкурс был организован </a:t>
            </a:r>
            <a:r>
              <a:rPr lang="ru-RU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ФАС России в </a:t>
            </a:r>
            <a:r>
              <a:rPr lang="ru-RU" dirty="0">
                <a:solidFill>
                  <a:schemeClr val="accent6"/>
                </a:solidFill>
                <a:latin typeface="Trebuchet MS" panose="020B0603020202020204" pitchFamily="34" charset="0"/>
              </a:rPr>
              <a:t>2015 году в честь 25-летия антимонопольных органов в Российской Федерации. К его участию приглашаются журналисты федеральных и региональных печатных изданий, интернет-СМИ, информационных агентств, федеральных и региональных радиокомпаний и телекомпаний.</a:t>
            </a:r>
          </a:p>
          <a:p>
            <a:r>
              <a:rPr lang="ru-RU" dirty="0">
                <a:solidFill>
                  <a:schemeClr val="accent6"/>
                </a:solidFill>
                <a:latin typeface="Trebuchet MS" panose="020B0603020202020204" pitchFamily="34" charset="0"/>
              </a:rPr>
              <a:t>В 2020 году Конкурс приурочен к 30-летию антимонопольного регулирования в России.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</a:rPr>
              <a:t>Главная задача Конкурса – адвокатирование конкуренции, а также повышение информационной открытости Федеральной антимонопольной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38873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0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80" y="17731"/>
            <a:ext cx="6480720" cy="59080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Адвокатирование конкуренции</a:t>
            </a:r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771550"/>
            <a:ext cx="66247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55555"/>
                </a:solidFill>
                <a:latin typeface="Trebuchet MS" panose="020B0603020202020204" pitchFamily="34" charset="0"/>
              </a:rPr>
              <a:t>Под 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адвокатированием конкуренции </a:t>
            </a:r>
            <a:r>
              <a:rPr lang="ru-RU" sz="1600" b="1" dirty="0">
                <a:solidFill>
                  <a:srgbClr val="555555"/>
                </a:solidFill>
                <a:latin typeface="Trebuchet MS" panose="020B0603020202020204" pitchFamily="34" charset="0"/>
              </a:rPr>
              <a:t>понимается совокупность определенных видов деятельности антимонопольных органов, нацеленных на формирование, укрепление и поддержание конкурентной среды. </a:t>
            </a:r>
            <a:endParaRPr lang="ru-RU" sz="1600" b="1" dirty="0" smtClean="0">
              <a:solidFill>
                <a:srgbClr val="555555"/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При </a:t>
            </a:r>
            <a:r>
              <a:rPr lang="ru-RU" sz="1600" b="1" dirty="0">
                <a:solidFill>
                  <a:srgbClr val="555555"/>
                </a:solidFill>
                <a:latin typeface="Trebuchet MS" panose="020B0603020202020204" pitchFamily="34" charset="0"/>
              </a:rPr>
              <a:t>этом инструменты реализации данного направления деятельности антимонопольных органов не входят в разряд принудительных мер к соблюдению установленных правил, но направлены на осознание органами государственной власти, хозяйствующими субъектами, в том числе юридическими лицами и индивидуальными </a:t>
            </a:r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предпринимателями</a:t>
            </a:r>
            <a:r>
              <a:rPr lang="ru-RU" sz="1600" b="1" dirty="0">
                <a:solidFill>
                  <a:srgbClr val="555555"/>
                </a:solidFill>
                <a:latin typeface="Trebuchet MS" panose="020B0603020202020204" pitchFamily="34" charset="0"/>
              </a:rPr>
              <a:t>, </a:t>
            </a:r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а </a:t>
            </a:r>
            <a:r>
              <a:rPr lang="ru-RU" sz="1600" b="1" dirty="0">
                <a:solidFill>
                  <a:srgbClr val="555555"/>
                </a:solidFill>
                <a:latin typeface="Trebuchet MS" panose="020B0603020202020204" pitchFamily="34" charset="0"/>
              </a:rPr>
              <a:t>также </a:t>
            </a:r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гражданским </a:t>
            </a:r>
            <a:r>
              <a:rPr lang="ru-RU" sz="1600" b="1" dirty="0">
                <a:solidFill>
                  <a:srgbClr val="555555"/>
                </a:solidFill>
                <a:latin typeface="Trebuchet MS" panose="020B0603020202020204" pitchFamily="34" charset="0"/>
              </a:rPr>
              <a:t>обществом</a:t>
            </a:r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, </a:t>
            </a:r>
            <a:b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выгод </a:t>
            </a:r>
            <a:r>
              <a:rPr lang="ru-RU" sz="1600" b="1" dirty="0">
                <a:solidFill>
                  <a:srgbClr val="555555"/>
                </a:solidFill>
                <a:latin typeface="Trebuchet MS" panose="020B0603020202020204" pitchFamily="34" charset="0"/>
              </a:rPr>
              <a:t>самой конкуренции</a:t>
            </a:r>
            <a:endParaRPr lang="ru-RU" sz="1600" b="1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storage.myseldon.com/news_pict_55/55D4A6BCA98EFAD6DADBC898507E6FA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3075806"/>
            <a:ext cx="2677210" cy="18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0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1"/>
          <a:stretch/>
        </p:blipFill>
        <p:spPr>
          <a:xfrm>
            <a:off x="188640" y="1059582"/>
            <a:ext cx="6573956" cy="3374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32" y="11511"/>
            <a:ext cx="674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Рейтинг открытости органов власти (2020 год)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984" y="987574"/>
            <a:ext cx="326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6"/>
                </a:solidFill>
              </a:rPr>
              <a:t>(по данным </a:t>
            </a:r>
            <a:r>
              <a:rPr lang="ru-RU" sz="1100" dirty="0">
                <a:solidFill>
                  <a:schemeClr val="accent6"/>
                </a:solidFill>
              </a:rPr>
              <a:t>Счетной палаты, АНО «Инфокультура» </a:t>
            </a:r>
            <a:r>
              <a:rPr lang="ru-RU" sz="1100" dirty="0" smtClean="0">
                <a:solidFill>
                  <a:schemeClr val="accent6"/>
                </a:solidFill>
              </a:rPr>
              <a:t>и ЦПУР) </a:t>
            </a:r>
            <a:endParaRPr lang="ru-RU" sz="1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3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0"/>
          <a:stretch/>
        </p:blipFill>
        <p:spPr>
          <a:xfrm>
            <a:off x="116632" y="1131590"/>
            <a:ext cx="6677527" cy="343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32" y="11511"/>
            <a:ext cx="674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Рейтинг открытости органов власти (2020 год)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3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5"/>
          <a:stretch/>
        </p:blipFill>
        <p:spPr>
          <a:xfrm>
            <a:off x="828701" y="771550"/>
            <a:ext cx="5256584" cy="411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32" y="11511"/>
            <a:ext cx="674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Рейтинг открытости органов власти (2020 год)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0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6632" y="11511"/>
            <a:ext cx="674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Рейтинг открытости органов власти (2020 год)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915566"/>
            <a:ext cx="61912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26325</TotalTime>
  <Words>209</Words>
  <Application>Microsoft Office PowerPoint</Application>
  <PresentationFormat>Произвольный</PresentationFormat>
  <Paragraphs>41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Trebuchet MS</vt:lpstr>
      <vt:lpstr>Оформление по умолчанию</vt:lpstr>
      <vt:lpstr>Презентация PowerPoint</vt:lpstr>
      <vt:lpstr>Адвокатирование конкуренции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Юлия Александровна Россейкина</cp:lastModifiedBy>
  <cp:revision>1448</cp:revision>
  <cp:lastPrinted>2020-12-07T10:40:56Z</cp:lastPrinted>
  <dcterms:created xsi:type="dcterms:W3CDTF">2012-02-14T15:20:51Z</dcterms:created>
  <dcterms:modified xsi:type="dcterms:W3CDTF">2020-12-07T12:11:38Z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