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1"/>
  </p:sldMasterIdLst>
  <p:notesMasterIdLst>
    <p:notesMasterId r:id="rId38"/>
  </p:notesMasterIdLst>
  <p:handoutMasterIdLst>
    <p:handoutMasterId r:id="rId39"/>
  </p:handoutMasterIdLst>
  <p:sldIdLst>
    <p:sldId id="912" r:id="rId2"/>
    <p:sldId id="974" r:id="rId3"/>
    <p:sldId id="975" r:id="rId4"/>
    <p:sldId id="976" r:id="rId5"/>
    <p:sldId id="977" r:id="rId6"/>
    <p:sldId id="978" r:id="rId7"/>
    <p:sldId id="991" r:id="rId8"/>
    <p:sldId id="979" r:id="rId9"/>
    <p:sldId id="992" r:id="rId10"/>
    <p:sldId id="980" r:id="rId11"/>
    <p:sldId id="993" r:id="rId12"/>
    <p:sldId id="981" r:id="rId13"/>
    <p:sldId id="982" r:id="rId14"/>
    <p:sldId id="983" r:id="rId15"/>
    <p:sldId id="994" r:id="rId16"/>
    <p:sldId id="984" r:id="rId17"/>
    <p:sldId id="999" r:id="rId18"/>
    <p:sldId id="985" r:id="rId19"/>
    <p:sldId id="986" r:id="rId20"/>
    <p:sldId id="995" r:id="rId21"/>
    <p:sldId id="987" r:id="rId22"/>
    <p:sldId id="996" r:id="rId23"/>
    <p:sldId id="988" r:id="rId24"/>
    <p:sldId id="997" r:id="rId25"/>
    <p:sldId id="989" r:id="rId26"/>
    <p:sldId id="990" r:id="rId27"/>
    <p:sldId id="963" r:id="rId28"/>
    <p:sldId id="970" r:id="rId29"/>
    <p:sldId id="971" r:id="rId30"/>
    <p:sldId id="972" r:id="rId31"/>
    <p:sldId id="973" r:id="rId32"/>
    <p:sldId id="961" r:id="rId33"/>
    <p:sldId id="962" r:id="rId34"/>
    <p:sldId id="969" r:id="rId35"/>
    <p:sldId id="998" r:id="rId36"/>
    <p:sldId id="964" r:id="rId37"/>
  </p:sldIdLst>
  <p:sldSz cx="6858000" cy="5143500"/>
  <p:notesSz cx="9872663" cy="6797675"/>
  <p:defaultTextStyle>
    <a:defPPr>
      <a:defRPr lang="ru-RU"/>
    </a:defPPr>
    <a:lvl1pPr algn="l" rtl="0" eaLnBrk="0" fontAlgn="base" hangingPunct="0">
      <a:spcBef>
        <a:spcPct val="0"/>
      </a:spcBef>
      <a:spcAft>
        <a:spcPct val="0"/>
      </a:spcAft>
      <a:defRPr sz="14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4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14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14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14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333399"/>
    <a:srgbClr val="F78609"/>
    <a:srgbClr val="6F933F"/>
    <a:srgbClr val="96BC64"/>
    <a:srgbClr val="48A8B0"/>
    <a:srgbClr val="FFFFFF"/>
    <a:srgbClr val="EAEAEA"/>
    <a:srgbClr val="48B3BA"/>
    <a:srgbClr val="CCA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94" autoAdjust="0"/>
    <p:restoredTop sz="86441" autoAdjust="0"/>
  </p:normalViewPr>
  <p:slideViewPr>
    <p:cSldViewPr>
      <p:cViewPr varScale="1">
        <p:scale>
          <a:sx n="154" d="100"/>
          <a:sy n="154" d="100"/>
        </p:scale>
        <p:origin x="1650" y="78"/>
      </p:cViewPr>
      <p:guideLst>
        <p:guide orient="horz" pos="2160"/>
        <p:guide pos="2160"/>
        <p:guide orient="horz" pos="1620"/>
      </p:guideLst>
    </p:cSldViewPr>
  </p:slideViewPr>
  <p:outlineViewPr>
    <p:cViewPr>
      <p:scale>
        <a:sx n="33" d="100"/>
        <a:sy n="33" d="100"/>
      </p:scale>
      <p:origin x="0" y="5136"/>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1"/>
            <a:ext cx="4279007" cy="341141"/>
          </a:xfrm>
          <a:prstGeom prst="rect">
            <a:avLst/>
          </a:prstGeom>
        </p:spPr>
        <p:txBody>
          <a:bodyPr vert="horz" lIns="92089" tIns="46045" rIns="92089" bIns="46045" rtlCol="0"/>
          <a:lstStyle>
            <a:lvl1pPr algn="l">
              <a:defRPr sz="1200"/>
            </a:lvl1pPr>
          </a:lstStyle>
          <a:p>
            <a:endParaRPr lang="ru-RU"/>
          </a:p>
        </p:txBody>
      </p:sp>
      <p:sp>
        <p:nvSpPr>
          <p:cNvPr id="3" name="Дата 2"/>
          <p:cNvSpPr>
            <a:spLocks noGrp="1"/>
          </p:cNvSpPr>
          <p:nvPr>
            <p:ph type="dt" sz="quarter" idx="1"/>
          </p:nvPr>
        </p:nvSpPr>
        <p:spPr>
          <a:xfrm>
            <a:off x="5591330" y="1"/>
            <a:ext cx="4279006" cy="341141"/>
          </a:xfrm>
          <a:prstGeom prst="rect">
            <a:avLst/>
          </a:prstGeom>
        </p:spPr>
        <p:txBody>
          <a:bodyPr vert="horz" lIns="92089" tIns="46045" rIns="92089" bIns="46045" rtlCol="0"/>
          <a:lstStyle>
            <a:lvl1pPr algn="r">
              <a:defRPr sz="1200"/>
            </a:lvl1pPr>
          </a:lstStyle>
          <a:p>
            <a:fld id="{405F2A4C-40CA-4F38-A0DA-0C3014054F63}" type="datetimeFigureOut">
              <a:rPr lang="ru-RU" smtClean="0"/>
              <a:t>08.12.2020</a:t>
            </a:fld>
            <a:endParaRPr lang="ru-RU"/>
          </a:p>
        </p:txBody>
      </p:sp>
      <p:sp>
        <p:nvSpPr>
          <p:cNvPr id="4" name="Нижний колонтитул 3"/>
          <p:cNvSpPr>
            <a:spLocks noGrp="1"/>
          </p:cNvSpPr>
          <p:nvPr>
            <p:ph type="ftr" sz="quarter" idx="2"/>
          </p:nvPr>
        </p:nvSpPr>
        <p:spPr>
          <a:xfrm>
            <a:off x="4" y="6456537"/>
            <a:ext cx="4279007" cy="341141"/>
          </a:xfrm>
          <a:prstGeom prst="rect">
            <a:avLst/>
          </a:prstGeom>
        </p:spPr>
        <p:txBody>
          <a:bodyPr vert="horz" lIns="92089" tIns="46045" rIns="92089" bIns="46045" rtlCol="0" anchor="b"/>
          <a:lstStyle>
            <a:lvl1pPr algn="l">
              <a:defRPr sz="1200"/>
            </a:lvl1pPr>
          </a:lstStyle>
          <a:p>
            <a:endParaRPr lang="ru-RU"/>
          </a:p>
        </p:txBody>
      </p:sp>
      <p:sp>
        <p:nvSpPr>
          <p:cNvPr id="5" name="Номер слайда 4"/>
          <p:cNvSpPr>
            <a:spLocks noGrp="1"/>
          </p:cNvSpPr>
          <p:nvPr>
            <p:ph type="sldNum" sz="quarter" idx="3"/>
          </p:nvPr>
        </p:nvSpPr>
        <p:spPr>
          <a:xfrm>
            <a:off x="5591330" y="6456537"/>
            <a:ext cx="4279006" cy="341141"/>
          </a:xfrm>
          <a:prstGeom prst="rect">
            <a:avLst/>
          </a:prstGeom>
        </p:spPr>
        <p:txBody>
          <a:bodyPr vert="horz" lIns="92089" tIns="46045" rIns="92089" bIns="46045" rtlCol="0" anchor="b"/>
          <a:lstStyle>
            <a:lvl1pPr algn="r">
              <a:defRPr sz="1200"/>
            </a:lvl1pPr>
          </a:lstStyle>
          <a:p>
            <a:fld id="{78BC19CD-C0D0-4297-BBB8-C9E5B75C9A93}" type="slidenum">
              <a:rPr lang="ru-RU" smtClean="0"/>
              <a:t>‹#›</a:t>
            </a:fld>
            <a:endParaRPr lang="ru-RU"/>
          </a:p>
        </p:txBody>
      </p:sp>
    </p:spTree>
    <p:extLst>
      <p:ext uri="{BB962C8B-B14F-4D97-AF65-F5344CB8AC3E}">
        <p14:creationId xmlns:p14="http://schemas.microsoft.com/office/powerpoint/2010/main" val="1934121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3" y="1"/>
            <a:ext cx="4276680" cy="340048"/>
          </a:xfrm>
          <a:prstGeom prst="rect">
            <a:avLst/>
          </a:prstGeom>
          <a:noFill/>
          <a:ln w="9525">
            <a:noFill/>
            <a:miter lim="800000"/>
            <a:headEnd/>
            <a:tailEnd/>
          </a:ln>
          <a:effectLst/>
        </p:spPr>
        <p:txBody>
          <a:bodyPr vert="horz" wrap="square" lIns="93267" tIns="46633" rIns="93267" bIns="46633" numCol="1" anchor="t" anchorCtr="0" compatLnSpc="1">
            <a:prstTxWarp prst="textNoShape">
              <a:avLst/>
            </a:prstTxWarp>
          </a:bodyPr>
          <a:lstStyle>
            <a:lvl1pPr defTabSz="932804" eaLnBrk="1" hangingPunct="1">
              <a:defRPr sz="1200">
                <a:latin typeface="Arial" pitchFamily="34" charset="0"/>
                <a:ea typeface="+mn-ea"/>
                <a:cs typeface="+mn-cs"/>
              </a:defRPr>
            </a:lvl1pPr>
          </a:lstStyle>
          <a:p>
            <a:pPr>
              <a:defRPr/>
            </a:pPr>
            <a:endParaRPr lang="ru-RU"/>
          </a:p>
        </p:txBody>
      </p:sp>
      <p:sp>
        <p:nvSpPr>
          <p:cNvPr id="172035" name="Rectangle 3"/>
          <p:cNvSpPr>
            <a:spLocks noGrp="1" noChangeArrowheads="1"/>
          </p:cNvSpPr>
          <p:nvPr>
            <p:ph type="dt" idx="1"/>
          </p:nvPr>
        </p:nvSpPr>
        <p:spPr bwMode="auto">
          <a:xfrm>
            <a:off x="5593658" y="1"/>
            <a:ext cx="4276680" cy="340048"/>
          </a:xfrm>
          <a:prstGeom prst="rect">
            <a:avLst/>
          </a:prstGeom>
          <a:noFill/>
          <a:ln w="9525">
            <a:noFill/>
            <a:miter lim="800000"/>
            <a:headEnd/>
            <a:tailEnd/>
          </a:ln>
          <a:effectLst/>
        </p:spPr>
        <p:txBody>
          <a:bodyPr vert="horz" wrap="square" lIns="93267" tIns="46633" rIns="93267" bIns="46633" numCol="1" anchor="t" anchorCtr="0" compatLnSpc="1">
            <a:prstTxWarp prst="textNoShape">
              <a:avLst/>
            </a:prstTxWarp>
          </a:bodyPr>
          <a:lstStyle>
            <a:lvl1pPr algn="r" defTabSz="932804" eaLnBrk="1" hangingPunct="1">
              <a:defRPr sz="1200">
                <a:latin typeface="Arial" pitchFamily="34" charset="0"/>
                <a:ea typeface="+mn-ea"/>
                <a:cs typeface="+mn-cs"/>
              </a:defRPr>
            </a:lvl1pPr>
          </a:lstStyle>
          <a:p>
            <a:pPr>
              <a:defRPr/>
            </a:pPr>
            <a:endParaRPr lang="ru-RU"/>
          </a:p>
        </p:txBody>
      </p:sp>
      <p:sp>
        <p:nvSpPr>
          <p:cNvPr id="31748" name="Rectangle 4"/>
          <p:cNvSpPr>
            <a:spLocks noGrp="1" noRot="1" noChangeAspect="1" noChangeArrowheads="1" noTextEdit="1"/>
          </p:cNvSpPr>
          <p:nvPr>
            <p:ph type="sldImg" idx="2"/>
          </p:nvPr>
        </p:nvSpPr>
        <p:spPr bwMode="auto">
          <a:xfrm>
            <a:off x="3238500" y="511175"/>
            <a:ext cx="3395663" cy="2547938"/>
          </a:xfrm>
          <a:prstGeom prst="rect">
            <a:avLst/>
          </a:prstGeom>
          <a:noFill/>
          <a:ln w="9525">
            <a:solidFill>
              <a:srgbClr val="000000"/>
            </a:solidFill>
            <a:miter lim="800000"/>
            <a:headEnd/>
            <a:tailEnd/>
          </a:ln>
        </p:spPr>
      </p:sp>
      <p:sp>
        <p:nvSpPr>
          <p:cNvPr id="172037" name="Rectangle 5"/>
          <p:cNvSpPr>
            <a:spLocks noGrp="1" noChangeArrowheads="1"/>
          </p:cNvSpPr>
          <p:nvPr>
            <p:ph type="body" sz="quarter" idx="3"/>
          </p:nvPr>
        </p:nvSpPr>
        <p:spPr bwMode="auto">
          <a:xfrm>
            <a:off x="986569" y="3228815"/>
            <a:ext cx="7899526" cy="3059336"/>
          </a:xfrm>
          <a:prstGeom prst="rect">
            <a:avLst/>
          </a:prstGeom>
          <a:noFill/>
          <a:ln w="9525">
            <a:noFill/>
            <a:miter lim="800000"/>
            <a:headEnd/>
            <a:tailEnd/>
          </a:ln>
          <a:effectLst/>
        </p:spPr>
        <p:txBody>
          <a:bodyPr vert="horz" wrap="square" lIns="93267" tIns="46633" rIns="93267" bIns="46633"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72038" name="Rectangle 6"/>
          <p:cNvSpPr>
            <a:spLocks noGrp="1" noChangeArrowheads="1"/>
          </p:cNvSpPr>
          <p:nvPr>
            <p:ph type="ftr" sz="quarter" idx="4"/>
          </p:nvPr>
        </p:nvSpPr>
        <p:spPr bwMode="auto">
          <a:xfrm>
            <a:off x="3" y="6456537"/>
            <a:ext cx="4276680" cy="340047"/>
          </a:xfrm>
          <a:prstGeom prst="rect">
            <a:avLst/>
          </a:prstGeom>
          <a:noFill/>
          <a:ln w="9525">
            <a:noFill/>
            <a:miter lim="800000"/>
            <a:headEnd/>
            <a:tailEnd/>
          </a:ln>
          <a:effectLst/>
        </p:spPr>
        <p:txBody>
          <a:bodyPr vert="horz" wrap="square" lIns="93267" tIns="46633" rIns="93267" bIns="46633" numCol="1" anchor="b" anchorCtr="0" compatLnSpc="1">
            <a:prstTxWarp prst="textNoShape">
              <a:avLst/>
            </a:prstTxWarp>
          </a:bodyPr>
          <a:lstStyle>
            <a:lvl1pPr defTabSz="932804" eaLnBrk="1" hangingPunct="1">
              <a:defRPr sz="1200">
                <a:latin typeface="Arial" pitchFamily="34" charset="0"/>
                <a:ea typeface="+mn-ea"/>
                <a:cs typeface="+mn-cs"/>
              </a:defRPr>
            </a:lvl1pPr>
          </a:lstStyle>
          <a:p>
            <a:pPr>
              <a:defRPr/>
            </a:pPr>
            <a:endParaRPr lang="ru-RU"/>
          </a:p>
        </p:txBody>
      </p:sp>
      <p:sp>
        <p:nvSpPr>
          <p:cNvPr id="172039" name="Rectangle 7"/>
          <p:cNvSpPr>
            <a:spLocks noGrp="1" noChangeArrowheads="1"/>
          </p:cNvSpPr>
          <p:nvPr>
            <p:ph type="sldNum" sz="quarter" idx="5"/>
          </p:nvPr>
        </p:nvSpPr>
        <p:spPr bwMode="auto">
          <a:xfrm>
            <a:off x="5593658" y="6456537"/>
            <a:ext cx="4276680" cy="340047"/>
          </a:xfrm>
          <a:prstGeom prst="rect">
            <a:avLst/>
          </a:prstGeom>
          <a:noFill/>
          <a:ln w="9525">
            <a:noFill/>
            <a:miter lim="800000"/>
            <a:headEnd/>
            <a:tailEnd/>
          </a:ln>
          <a:effectLst/>
        </p:spPr>
        <p:txBody>
          <a:bodyPr vert="horz" wrap="square" lIns="93267" tIns="46633" rIns="93267" bIns="46633" numCol="1" anchor="b" anchorCtr="0" compatLnSpc="1">
            <a:prstTxWarp prst="textNoShape">
              <a:avLst/>
            </a:prstTxWarp>
          </a:bodyPr>
          <a:lstStyle>
            <a:lvl1pPr algn="r" defTabSz="930485" eaLnBrk="1" hangingPunct="1">
              <a:defRPr sz="1200">
                <a:latin typeface="Arial" pitchFamily="34" charset="0"/>
              </a:defRPr>
            </a:lvl1pPr>
          </a:lstStyle>
          <a:p>
            <a:pPr>
              <a:defRPr/>
            </a:pPr>
            <a:fld id="{7503D825-286A-43BA-8325-B9AC7C7849FF}" type="slidenum">
              <a:rPr lang="ru-RU"/>
              <a:pPr>
                <a:defRPr/>
              </a:pPr>
              <a:t>‹#›</a:t>
            </a:fld>
            <a:endParaRPr lang="ru-RU"/>
          </a:p>
        </p:txBody>
      </p:sp>
    </p:spTree>
    <p:extLst>
      <p:ext uri="{BB962C8B-B14F-4D97-AF65-F5344CB8AC3E}">
        <p14:creationId xmlns:p14="http://schemas.microsoft.com/office/powerpoint/2010/main" val="31301235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7503D825-286A-43BA-8325-B9AC7C7849FF}" type="slidenum">
              <a:rPr lang="ru-RU" smtClean="0"/>
              <a:pPr>
                <a:defRPr/>
              </a:pPr>
              <a:t>2</a:t>
            </a:fld>
            <a:endParaRPr lang="ru-RU"/>
          </a:p>
        </p:txBody>
      </p:sp>
    </p:spTree>
    <p:extLst>
      <p:ext uri="{BB962C8B-B14F-4D97-AF65-F5344CB8AC3E}">
        <p14:creationId xmlns:p14="http://schemas.microsoft.com/office/powerpoint/2010/main" val="3703166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pPr>
              <a:defRPr/>
            </a:pPr>
            <a:fld id="{7503D825-286A-43BA-8325-B9AC7C7849FF}" type="slidenum">
              <a:rPr lang="ru-RU" smtClean="0"/>
              <a:pPr>
                <a:defRPr/>
              </a:pPr>
              <a:t>3</a:t>
            </a:fld>
            <a:endParaRPr lang="ru-RU"/>
          </a:p>
        </p:txBody>
      </p:sp>
    </p:spTree>
    <p:extLst>
      <p:ext uri="{BB962C8B-B14F-4D97-AF65-F5344CB8AC3E}">
        <p14:creationId xmlns:p14="http://schemas.microsoft.com/office/powerpoint/2010/main" val="2094534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2" name="Picture 7" descr="пр копия"/>
          <p:cNvPicPr>
            <a:picLocks noChangeAspect="1" noChangeArrowheads="1"/>
          </p:cNvPicPr>
          <p:nvPr userDrawn="1"/>
        </p:nvPicPr>
        <p:blipFill>
          <a:blip r:embed="rId2" cstate="print"/>
          <a:srcRect/>
          <a:stretch>
            <a:fillRect/>
          </a:stretch>
        </p:blipFill>
        <p:spPr bwMode="auto">
          <a:xfrm>
            <a:off x="0" y="1"/>
            <a:ext cx="6858000" cy="1978819"/>
          </a:xfrm>
          <a:prstGeom prst="rect">
            <a:avLst/>
          </a:prstGeom>
          <a:noFill/>
          <a:ln w="9525">
            <a:noFill/>
            <a:miter lim="800000"/>
            <a:headEnd/>
            <a:tailEnd/>
          </a:ln>
        </p:spPr>
      </p:pic>
      <p:pic>
        <p:nvPicPr>
          <p:cNvPr id="3" name="Picture 8" descr="пр2"/>
          <p:cNvPicPr>
            <a:picLocks noChangeAspect="1" noChangeArrowheads="1"/>
          </p:cNvPicPr>
          <p:nvPr userDrawn="1"/>
        </p:nvPicPr>
        <p:blipFill>
          <a:blip r:embed="rId3" cstate="print"/>
          <a:srcRect/>
          <a:stretch>
            <a:fillRect/>
          </a:stretch>
        </p:blipFill>
        <p:spPr bwMode="auto">
          <a:xfrm>
            <a:off x="0" y="4968479"/>
            <a:ext cx="6858000" cy="19526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509DDE4B-8B30-4645-A0E5-0119F153AA4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205979"/>
            <a:ext cx="154305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205979"/>
            <a:ext cx="451485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CC1F9396-7A55-445A-88FD-9A7E0A3091A4}"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205978"/>
            <a:ext cx="6172200" cy="85725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342900" y="1200151"/>
            <a:ext cx="3028950" cy="33944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1200151"/>
            <a:ext cx="3028950" cy="33944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42197086-880D-476A-9924-DFC22C382D01}"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Заголовок, текст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205978"/>
            <a:ext cx="6172200" cy="85725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342900" y="1200151"/>
            <a:ext cx="3028950" cy="33944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иаграмма 3"/>
          <p:cNvSpPr>
            <a:spLocks noGrp="1"/>
          </p:cNvSpPr>
          <p:nvPr>
            <p:ph type="chart" sz="half" idx="2"/>
          </p:nvPr>
        </p:nvSpPr>
        <p:spPr>
          <a:xfrm>
            <a:off x="3486150" y="1200151"/>
            <a:ext cx="3028950" cy="3394472"/>
          </a:xfrm>
        </p:spPr>
        <p:txBody>
          <a:bodyPr/>
          <a:lstStyle/>
          <a:p>
            <a:pPr lvl="0"/>
            <a:endParaRPr lang="ru-RU" noProof="0" smtClean="0"/>
          </a:p>
        </p:txBody>
      </p:sp>
      <p:sp>
        <p:nvSpPr>
          <p:cNvPr id="5" name="Rectangle 10"/>
          <p:cNvSpPr>
            <a:spLocks noGrp="1" noChangeArrowheads="1"/>
          </p:cNvSpPr>
          <p:nvPr>
            <p:ph type="sldNum" sz="quarter" idx="10"/>
          </p:nvPr>
        </p:nvSpPr>
        <p:spPr>
          <a:ln/>
        </p:spPr>
        <p:txBody>
          <a:bodyPr/>
          <a:lstStyle>
            <a:lvl1pPr>
              <a:defRPr/>
            </a:lvl1pPr>
          </a:lstStyle>
          <a:p>
            <a:pPr>
              <a:defRPr/>
            </a:pPr>
            <a:fld id="{EAE72116-5C6D-47CA-BC92-A4DBEAE4BDA6}"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205978"/>
            <a:ext cx="6172200" cy="85725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342900" y="1200151"/>
            <a:ext cx="6172200" cy="3394472"/>
          </a:xfrm>
        </p:spPr>
        <p:txBody>
          <a:bodyPr/>
          <a:lstStyle/>
          <a:p>
            <a:pPr lvl="0"/>
            <a:endParaRPr lang="ru-RU" noProof="0" smtClean="0"/>
          </a:p>
        </p:txBody>
      </p:sp>
      <p:sp>
        <p:nvSpPr>
          <p:cNvPr id="4" name="Rectangle 10"/>
          <p:cNvSpPr>
            <a:spLocks noGrp="1" noChangeArrowheads="1"/>
          </p:cNvSpPr>
          <p:nvPr>
            <p:ph type="sldNum" sz="quarter" idx="10"/>
          </p:nvPr>
        </p:nvSpPr>
        <p:spPr>
          <a:ln/>
        </p:spPr>
        <p:txBody>
          <a:bodyPr/>
          <a:lstStyle>
            <a:lvl1pPr>
              <a:defRPr/>
            </a:lvl1pPr>
          </a:lstStyle>
          <a:p>
            <a:pPr>
              <a:defRPr/>
            </a:pPr>
            <a:fld id="{05D4CE99-1BB7-4898-B056-F1E35115EAF2}"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342900" y="205979"/>
            <a:ext cx="6172200" cy="438864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10"/>
          <p:cNvSpPr>
            <a:spLocks noGrp="1" noChangeArrowheads="1"/>
          </p:cNvSpPr>
          <p:nvPr>
            <p:ph type="sldNum" sz="quarter" idx="10"/>
          </p:nvPr>
        </p:nvSpPr>
        <p:spPr>
          <a:ln/>
        </p:spPr>
        <p:txBody>
          <a:bodyPr/>
          <a:lstStyle>
            <a:lvl1pPr>
              <a:defRPr/>
            </a:lvl1pPr>
          </a:lstStyle>
          <a:p>
            <a:pPr>
              <a:defRPr/>
            </a:pPr>
            <a:fld id="{71C32A19-7491-4FC0-B6E9-320453ECFD0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BC763ACF-489A-4BAD-B362-0ACED2251F57}"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3305176"/>
            <a:ext cx="5829300" cy="1021556"/>
          </a:xfrm>
        </p:spPr>
        <p:txBody>
          <a:bodyPr anchor="t"/>
          <a:lstStyle>
            <a:lvl1pPr algn="l">
              <a:defRPr sz="3000" b="1" cap="all"/>
            </a:lvl1pPr>
          </a:lstStyle>
          <a:p>
            <a:r>
              <a:rPr lang="ru-RU" smtClean="0"/>
              <a:t>Образец заголовка</a:t>
            </a:r>
            <a:endParaRPr lang="ru-RU"/>
          </a:p>
        </p:txBody>
      </p:sp>
      <p:sp>
        <p:nvSpPr>
          <p:cNvPr id="3" name="Текст 2"/>
          <p:cNvSpPr>
            <a:spLocks noGrp="1"/>
          </p:cNvSpPr>
          <p:nvPr>
            <p:ph type="body" idx="1"/>
          </p:nvPr>
        </p:nvSpPr>
        <p:spPr>
          <a:xfrm>
            <a:off x="541735" y="2180035"/>
            <a:ext cx="58293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ru-RU" smtClean="0"/>
              <a:t>Образец текста</a:t>
            </a:r>
          </a:p>
        </p:txBody>
      </p:sp>
      <p:sp>
        <p:nvSpPr>
          <p:cNvPr id="4" name="Rectangle 10"/>
          <p:cNvSpPr>
            <a:spLocks noGrp="1" noChangeArrowheads="1"/>
          </p:cNvSpPr>
          <p:nvPr>
            <p:ph type="sldNum" sz="quarter" idx="10"/>
          </p:nvPr>
        </p:nvSpPr>
        <p:spPr>
          <a:ln/>
        </p:spPr>
        <p:txBody>
          <a:bodyPr/>
          <a:lstStyle>
            <a:lvl1pPr>
              <a:defRPr/>
            </a:lvl1pPr>
          </a:lstStyle>
          <a:p>
            <a:pPr>
              <a:defRPr/>
            </a:pPr>
            <a:fld id="{32ABD279-F3DD-437D-A337-386CBFE1FD69}"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1200151"/>
            <a:ext cx="302895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1200151"/>
            <a:ext cx="302895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E93C9410-9F92-4D34-B0DA-23BF1BA7D9A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1151335"/>
            <a:ext cx="303014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Содержимое 3"/>
          <p:cNvSpPr>
            <a:spLocks noGrp="1"/>
          </p:cNvSpPr>
          <p:nvPr>
            <p:ph sz="half" idx="2"/>
          </p:nvPr>
        </p:nvSpPr>
        <p:spPr>
          <a:xfrm>
            <a:off x="342900" y="1631156"/>
            <a:ext cx="303014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70" y="1151335"/>
            <a:ext cx="303133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Содержимое 5"/>
          <p:cNvSpPr>
            <a:spLocks noGrp="1"/>
          </p:cNvSpPr>
          <p:nvPr>
            <p:ph sz="quarter" idx="4"/>
          </p:nvPr>
        </p:nvSpPr>
        <p:spPr>
          <a:xfrm>
            <a:off x="3483770" y="1631156"/>
            <a:ext cx="303133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0"/>
          <p:cNvSpPr>
            <a:spLocks noGrp="1" noChangeArrowheads="1"/>
          </p:cNvSpPr>
          <p:nvPr>
            <p:ph type="sldNum" sz="quarter" idx="10"/>
          </p:nvPr>
        </p:nvSpPr>
        <p:spPr>
          <a:ln/>
        </p:spPr>
        <p:txBody>
          <a:bodyPr/>
          <a:lstStyle>
            <a:lvl1pPr>
              <a:defRPr/>
            </a:lvl1pPr>
          </a:lstStyle>
          <a:p>
            <a:pPr>
              <a:defRPr/>
            </a:pPr>
            <a:fld id="{07B96D7D-B978-4365-85C9-85207FD9B93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0"/>
          <p:cNvSpPr>
            <a:spLocks noGrp="1" noChangeArrowheads="1"/>
          </p:cNvSpPr>
          <p:nvPr>
            <p:ph type="sldNum" sz="quarter" idx="10"/>
          </p:nvPr>
        </p:nvSpPr>
        <p:spPr>
          <a:ln/>
        </p:spPr>
        <p:txBody>
          <a:bodyPr/>
          <a:lstStyle>
            <a:lvl1pPr>
              <a:defRPr/>
            </a:lvl1pPr>
          </a:lstStyle>
          <a:p>
            <a:pPr>
              <a:defRPr/>
            </a:pPr>
            <a:fld id="{D332B101-1A0E-412E-B29D-B25D855F5033}"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9C0B33A0-2D83-4904-8E04-062BF1EF93B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1" y="204787"/>
            <a:ext cx="2256235" cy="871538"/>
          </a:xfrm>
        </p:spPr>
        <p:txBody>
          <a:bodyPr anchor="b"/>
          <a:lstStyle>
            <a:lvl1pPr algn="l">
              <a:defRPr sz="1500" b="1"/>
            </a:lvl1pPr>
          </a:lstStyle>
          <a:p>
            <a:r>
              <a:rPr lang="ru-RU" smtClean="0"/>
              <a:t>Образец заголовка</a:t>
            </a:r>
            <a:endParaRPr lang="ru-RU"/>
          </a:p>
        </p:txBody>
      </p:sp>
      <p:sp>
        <p:nvSpPr>
          <p:cNvPr id="3" name="Содержимое 2"/>
          <p:cNvSpPr>
            <a:spLocks noGrp="1"/>
          </p:cNvSpPr>
          <p:nvPr>
            <p:ph idx="1"/>
          </p:nvPr>
        </p:nvSpPr>
        <p:spPr>
          <a:xfrm>
            <a:off x="2681287" y="204789"/>
            <a:ext cx="3833813"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1" y="1076327"/>
            <a:ext cx="2256235"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6DA6C0A4-F887-4CBC-B17E-ACCC9DC4943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3600450"/>
            <a:ext cx="4114800" cy="425054"/>
          </a:xfrm>
        </p:spPr>
        <p:txBody>
          <a:bodyPr anchor="b"/>
          <a:lstStyle>
            <a:lvl1pPr algn="l">
              <a:defRPr sz="1500" b="1"/>
            </a:lvl1pPr>
          </a:lstStyle>
          <a:p>
            <a:r>
              <a:rPr lang="ru-RU" smtClean="0"/>
              <a:t>Образец заголовка</a:t>
            </a:r>
            <a:endParaRPr lang="ru-RU"/>
          </a:p>
        </p:txBody>
      </p:sp>
      <p:sp>
        <p:nvSpPr>
          <p:cNvPr id="3" name="Рисунок 2"/>
          <p:cNvSpPr>
            <a:spLocks noGrp="1"/>
          </p:cNvSpPr>
          <p:nvPr>
            <p:ph type="pic" idx="1"/>
          </p:nvPr>
        </p:nvSpPr>
        <p:spPr>
          <a:xfrm>
            <a:off x="1344216" y="459581"/>
            <a:ext cx="41148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ru-RU" noProof="0" smtClean="0"/>
          </a:p>
        </p:txBody>
      </p:sp>
      <p:sp>
        <p:nvSpPr>
          <p:cNvPr id="4" name="Текст 3"/>
          <p:cNvSpPr>
            <a:spLocks noGrp="1"/>
          </p:cNvSpPr>
          <p:nvPr>
            <p:ph type="body" sz="half" idx="2"/>
          </p:nvPr>
        </p:nvSpPr>
        <p:spPr>
          <a:xfrm>
            <a:off x="1344216" y="4025504"/>
            <a:ext cx="41148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295A9DC6-C943-4AAD-AF72-9C825937CE5D}"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205978"/>
            <a:ext cx="61722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342900" y="1200151"/>
            <a:ext cx="61722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pic>
        <p:nvPicPr>
          <p:cNvPr id="1028" name="Picture 8" descr="пр2"/>
          <p:cNvPicPr>
            <a:picLocks noChangeAspect="1" noChangeArrowheads="1"/>
          </p:cNvPicPr>
          <p:nvPr userDrawn="1"/>
        </p:nvPicPr>
        <p:blipFill>
          <a:blip r:embed="rId17" cstate="print"/>
          <a:srcRect/>
          <a:stretch>
            <a:fillRect/>
          </a:stretch>
        </p:blipFill>
        <p:spPr bwMode="auto">
          <a:xfrm>
            <a:off x="0" y="4968479"/>
            <a:ext cx="6858000" cy="195263"/>
          </a:xfrm>
          <a:prstGeom prst="rect">
            <a:avLst/>
          </a:prstGeom>
          <a:noFill/>
          <a:ln w="9525">
            <a:noFill/>
            <a:miter lim="800000"/>
            <a:headEnd/>
            <a:tailEnd/>
          </a:ln>
        </p:spPr>
      </p:pic>
      <p:pic>
        <p:nvPicPr>
          <p:cNvPr id="1029" name="Picture 9" descr="пр 1"/>
          <p:cNvPicPr>
            <a:picLocks noChangeAspect="1" noChangeArrowheads="1"/>
          </p:cNvPicPr>
          <p:nvPr userDrawn="1"/>
        </p:nvPicPr>
        <p:blipFill>
          <a:blip r:embed="rId18" cstate="print"/>
          <a:srcRect/>
          <a:stretch>
            <a:fillRect/>
          </a:stretch>
        </p:blipFill>
        <p:spPr bwMode="auto">
          <a:xfrm>
            <a:off x="0" y="0"/>
            <a:ext cx="6858000" cy="681038"/>
          </a:xfrm>
          <a:prstGeom prst="rect">
            <a:avLst/>
          </a:prstGeom>
          <a:noFill/>
          <a:ln w="9525">
            <a:noFill/>
            <a:miter lim="800000"/>
            <a:headEnd/>
            <a:tailEnd/>
          </a:ln>
        </p:spPr>
      </p:pic>
      <p:sp>
        <p:nvSpPr>
          <p:cNvPr id="1034" name="Rectangle 10"/>
          <p:cNvSpPr>
            <a:spLocks noGrp="1" noChangeArrowheads="1"/>
          </p:cNvSpPr>
          <p:nvPr>
            <p:ph type="sldNum" sz="quarter" idx="4"/>
          </p:nvPr>
        </p:nvSpPr>
        <p:spPr bwMode="auto">
          <a:xfrm>
            <a:off x="5285185" y="4935141"/>
            <a:ext cx="1600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bg1"/>
                </a:solidFill>
                <a:latin typeface="Arial" pitchFamily="34" charset="0"/>
              </a:defRPr>
            </a:lvl1pPr>
          </a:lstStyle>
          <a:p>
            <a:pPr>
              <a:defRPr/>
            </a:pPr>
            <a:fld id="{822C39A3-C713-4A8D-B05F-6EA333364FA8}"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018" r:id="rId1"/>
    <p:sldLayoutId id="2147484004" r:id="rId2"/>
    <p:sldLayoutId id="2147484005" r:id="rId3"/>
    <p:sldLayoutId id="2147484006" r:id="rId4"/>
    <p:sldLayoutId id="2147484007" r:id="rId5"/>
    <p:sldLayoutId id="2147484008" r:id="rId6"/>
    <p:sldLayoutId id="2147484009" r:id="rId7"/>
    <p:sldLayoutId id="2147484010" r:id="rId8"/>
    <p:sldLayoutId id="2147484011" r:id="rId9"/>
    <p:sldLayoutId id="2147484012" r:id="rId10"/>
    <p:sldLayoutId id="2147484013" r:id="rId11"/>
    <p:sldLayoutId id="2147484014" r:id="rId12"/>
    <p:sldLayoutId id="2147484015" r:id="rId13"/>
    <p:sldLayoutId id="2147484016" r:id="rId14"/>
    <p:sldLayoutId id="2147484017" r:id="rId15"/>
  </p:sldLayoutIdLst>
  <p:hf hdr="0" ftr="0" dt="0"/>
  <p:txStyles>
    <p:title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p:titleStyle>
    <p:bodyStyle>
      <a:lvl1pPr marL="257175" indent="-257175" algn="l" rtl="0" eaLnBrk="0" fontAlgn="base" hangingPunct="0">
        <a:spcBef>
          <a:spcPct val="20000"/>
        </a:spcBef>
        <a:spcAft>
          <a:spcPct val="0"/>
        </a:spcAft>
        <a:buChar char="•"/>
        <a:defRPr sz="2400">
          <a:solidFill>
            <a:srgbClr val="333399"/>
          </a:solidFill>
          <a:latin typeface="+mn-lt"/>
          <a:ea typeface="ＭＳ Ｐゴシック" charset="-128"/>
          <a:cs typeface="ＭＳ Ｐゴシック" charset="-128"/>
        </a:defRPr>
      </a:lvl1pPr>
      <a:lvl2pPr marL="557213" indent="-214313" algn="l" rtl="0" eaLnBrk="0" fontAlgn="base" hangingPunct="0">
        <a:spcBef>
          <a:spcPct val="20000"/>
        </a:spcBef>
        <a:spcAft>
          <a:spcPct val="0"/>
        </a:spcAft>
        <a:buChar char="–"/>
        <a:defRPr sz="2100">
          <a:solidFill>
            <a:srgbClr val="333399"/>
          </a:solidFill>
          <a:latin typeface="+mn-lt"/>
          <a:ea typeface="ＭＳ Ｐゴシック" charset="-128"/>
          <a:cs typeface="ＭＳ Ｐゴシック"/>
        </a:defRPr>
      </a:lvl2pPr>
      <a:lvl3pPr marL="857250" indent="-171450" algn="l" rtl="0" eaLnBrk="0" fontAlgn="base" hangingPunct="0">
        <a:spcBef>
          <a:spcPct val="20000"/>
        </a:spcBef>
        <a:spcAft>
          <a:spcPct val="0"/>
        </a:spcAft>
        <a:buChar char="•"/>
        <a:defRPr sz="1800">
          <a:solidFill>
            <a:srgbClr val="333399"/>
          </a:solidFill>
          <a:latin typeface="+mn-lt"/>
          <a:ea typeface="ＭＳ Ｐゴシック" charset="-128"/>
          <a:cs typeface="ＭＳ Ｐゴシック"/>
        </a:defRPr>
      </a:lvl3pPr>
      <a:lvl4pPr marL="1200150" indent="-171450" algn="l" rtl="0" eaLnBrk="0" fontAlgn="base" hangingPunct="0">
        <a:spcBef>
          <a:spcPct val="20000"/>
        </a:spcBef>
        <a:spcAft>
          <a:spcPct val="0"/>
        </a:spcAft>
        <a:buChar char="–"/>
        <a:defRPr sz="1500">
          <a:solidFill>
            <a:srgbClr val="333399"/>
          </a:solidFill>
          <a:latin typeface="+mn-lt"/>
          <a:ea typeface="ＭＳ Ｐゴシック" charset="-128"/>
          <a:cs typeface="ＭＳ Ｐゴシック"/>
        </a:defRPr>
      </a:lvl4pPr>
      <a:lvl5pPr marL="1543050" indent="-171450" algn="l" rtl="0" eaLnBrk="0" fontAlgn="base" hangingPunct="0">
        <a:spcBef>
          <a:spcPct val="20000"/>
        </a:spcBef>
        <a:spcAft>
          <a:spcPct val="0"/>
        </a:spcAft>
        <a:buChar char="»"/>
        <a:defRPr sz="1500">
          <a:solidFill>
            <a:srgbClr val="333399"/>
          </a:solidFill>
          <a:latin typeface="+mn-lt"/>
          <a:ea typeface="ＭＳ Ｐゴシック" charset="-128"/>
          <a:cs typeface="ＭＳ Ｐゴシック"/>
        </a:defRPr>
      </a:lvl5pPr>
      <a:lvl6pPr marL="1885950" indent="-171450" algn="l" rtl="0" fontAlgn="base">
        <a:spcBef>
          <a:spcPct val="20000"/>
        </a:spcBef>
        <a:spcAft>
          <a:spcPct val="0"/>
        </a:spcAft>
        <a:buChar char="»"/>
        <a:defRPr sz="1500">
          <a:solidFill>
            <a:srgbClr val="333399"/>
          </a:solidFill>
          <a:latin typeface="+mn-lt"/>
        </a:defRPr>
      </a:lvl6pPr>
      <a:lvl7pPr marL="2228850" indent="-171450" algn="l" rtl="0" fontAlgn="base">
        <a:spcBef>
          <a:spcPct val="20000"/>
        </a:spcBef>
        <a:spcAft>
          <a:spcPct val="0"/>
        </a:spcAft>
        <a:buChar char="»"/>
        <a:defRPr sz="1500">
          <a:solidFill>
            <a:srgbClr val="333399"/>
          </a:solidFill>
          <a:latin typeface="+mn-lt"/>
        </a:defRPr>
      </a:lvl7pPr>
      <a:lvl8pPr marL="2571750" indent="-171450" algn="l" rtl="0" fontAlgn="base">
        <a:spcBef>
          <a:spcPct val="20000"/>
        </a:spcBef>
        <a:spcAft>
          <a:spcPct val="0"/>
        </a:spcAft>
        <a:buChar char="»"/>
        <a:defRPr sz="1500">
          <a:solidFill>
            <a:srgbClr val="333399"/>
          </a:solidFill>
          <a:latin typeface="+mn-lt"/>
        </a:defRPr>
      </a:lvl8pPr>
      <a:lvl9pPr marL="2914650" indent="-171450" algn="l" rtl="0" fontAlgn="base">
        <a:spcBef>
          <a:spcPct val="20000"/>
        </a:spcBef>
        <a:spcAft>
          <a:spcPct val="0"/>
        </a:spcAft>
        <a:buChar char="»"/>
        <a:defRPr sz="1500">
          <a:solidFill>
            <a:srgbClr val="333399"/>
          </a:solidFill>
          <a:latin typeface="+mn-lt"/>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onsultant.ru/document/cons_doc_LAW_2875/c07038c724cae52fe849aad193a0eac08bda5f93/#dst10004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079"/>
          <p:cNvSpPr>
            <a:spLocks noChangeArrowheads="1"/>
          </p:cNvSpPr>
          <p:nvPr/>
        </p:nvSpPr>
        <p:spPr bwMode="auto">
          <a:xfrm>
            <a:off x="332656" y="1995686"/>
            <a:ext cx="6347222" cy="28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p>
            <a:pPr algn="ctr" eaLnBrk="1" hangingPunct="1"/>
            <a:r>
              <a:rPr lang="ru-RU" altLang="ru-RU" sz="2800" b="1" i="1" dirty="0" smtClean="0">
                <a:solidFill>
                  <a:srgbClr val="008080"/>
                </a:solidFill>
                <a:effectLst>
                  <a:outerShdw blurRad="38100" dist="38100" dir="2700000" algn="tl">
                    <a:srgbClr val="000000">
                      <a:alpha val="43137"/>
                    </a:srgbClr>
                  </a:outerShdw>
                </a:effectLst>
                <a:latin typeface="Trebuchet MS" panose="020B0603020202020204" pitchFamily="34" charset="0"/>
              </a:rPr>
              <a:t>Реализация Федерального закона от 26.07.2006 № 135-ФЗ «О защите конкуренции»</a:t>
            </a:r>
            <a:endParaRPr lang="ru-RU" altLang="ru-RU" sz="1600" b="1" dirty="0">
              <a:solidFill>
                <a:srgbClr val="008080"/>
              </a:solidFill>
              <a:effectLst>
                <a:outerShdw blurRad="38100" dist="38100" dir="2700000" algn="tl">
                  <a:srgbClr val="000000">
                    <a:alpha val="43137"/>
                  </a:srgbClr>
                </a:outerShdw>
              </a:effectLst>
              <a:latin typeface="Trebuchet MS" panose="020B0603020202020204" pitchFamily="34" charset="0"/>
            </a:endParaRPr>
          </a:p>
          <a:p>
            <a:pPr algn="r" eaLnBrk="1" hangingPunct="1"/>
            <a:endParaRPr lang="ru-RU" altLang="ru-RU" sz="1600" b="1" dirty="0" smtClean="0">
              <a:solidFill>
                <a:srgbClr val="008080"/>
              </a:solidFill>
              <a:effectLst>
                <a:outerShdw blurRad="38100" dist="38100" dir="2700000" algn="tl">
                  <a:srgbClr val="000000">
                    <a:alpha val="43137"/>
                  </a:srgbClr>
                </a:outerShdw>
              </a:effectLst>
              <a:latin typeface="Trebuchet MS" panose="020B0603020202020204" pitchFamily="34" charset="0"/>
            </a:endParaRPr>
          </a:p>
          <a:p>
            <a:pPr algn="r" eaLnBrk="1" hangingPunct="1"/>
            <a:endParaRPr lang="ru-RU" altLang="ru-RU" sz="1200" b="1" dirty="0">
              <a:solidFill>
                <a:srgbClr val="008080"/>
              </a:solidFill>
              <a:effectLst>
                <a:outerShdw blurRad="38100" dist="38100" dir="2700000" algn="tl">
                  <a:srgbClr val="000000">
                    <a:alpha val="43137"/>
                  </a:srgbClr>
                </a:outerShdw>
              </a:effectLst>
              <a:latin typeface="Trebuchet MS" panose="020B0603020202020204" pitchFamily="34" charset="0"/>
            </a:endParaRPr>
          </a:p>
          <a:p>
            <a:pPr algn="r" eaLnBrk="1" hangingPunct="1">
              <a:defRPr/>
            </a:pPr>
            <a:r>
              <a:rPr lang="ru-RU" altLang="ru-RU" sz="1600" b="1" dirty="0">
                <a:solidFill>
                  <a:schemeClr val="accent6"/>
                </a:solidFill>
                <a:latin typeface="Trebuchet MS" panose="020B0603020202020204" pitchFamily="34" charset="0"/>
              </a:rPr>
              <a:t>Руководитель Ульяновского УФАС России, </a:t>
            </a:r>
          </a:p>
          <a:p>
            <a:pPr algn="r" eaLnBrk="1" hangingPunct="1">
              <a:defRPr/>
            </a:pPr>
            <a:r>
              <a:rPr lang="ru-RU" altLang="ru-RU" sz="1600" b="1" dirty="0">
                <a:solidFill>
                  <a:schemeClr val="accent6"/>
                </a:solidFill>
                <a:latin typeface="Trebuchet MS" panose="020B0603020202020204" pitchFamily="34" charset="0"/>
              </a:rPr>
              <a:t>зав. кафедрой антимонопольного </a:t>
            </a:r>
          </a:p>
          <a:p>
            <a:pPr algn="r" eaLnBrk="1" hangingPunct="1">
              <a:defRPr/>
            </a:pPr>
            <a:r>
              <a:rPr lang="ru-RU" altLang="ru-RU" sz="1600" b="1" dirty="0">
                <a:solidFill>
                  <a:schemeClr val="accent6"/>
                </a:solidFill>
                <a:latin typeface="Trebuchet MS" panose="020B0603020202020204" pitchFamily="34" charset="0"/>
              </a:rPr>
              <a:t>р</a:t>
            </a:r>
            <a:r>
              <a:rPr lang="ru-RU" altLang="ru-RU" sz="1600" b="1" dirty="0" smtClean="0">
                <a:solidFill>
                  <a:schemeClr val="accent6"/>
                </a:solidFill>
                <a:latin typeface="Trebuchet MS" panose="020B0603020202020204" pitchFamily="34" charset="0"/>
              </a:rPr>
              <a:t>егулирования УлГУ, </a:t>
            </a:r>
            <a:r>
              <a:rPr lang="ru-RU" altLang="ru-RU" sz="1600" b="1" dirty="0">
                <a:solidFill>
                  <a:schemeClr val="accent6"/>
                </a:solidFill>
                <a:latin typeface="Trebuchet MS" panose="020B0603020202020204" pitchFamily="34" charset="0"/>
              </a:rPr>
              <a:t>к.э.н., доцент</a:t>
            </a:r>
          </a:p>
          <a:p>
            <a:pPr algn="r" eaLnBrk="1" hangingPunct="1">
              <a:defRPr/>
            </a:pPr>
            <a:r>
              <a:rPr lang="ru-RU" altLang="ru-RU" sz="1600" b="1" dirty="0">
                <a:solidFill>
                  <a:schemeClr val="accent6"/>
                </a:solidFill>
                <a:latin typeface="Trebuchet MS" panose="020B0603020202020204" pitchFamily="34" charset="0"/>
              </a:rPr>
              <a:t>Г.С. </a:t>
            </a:r>
            <a:r>
              <a:rPr lang="ru-RU" altLang="ru-RU" sz="1600" b="1" dirty="0" smtClean="0">
                <a:solidFill>
                  <a:schemeClr val="accent6"/>
                </a:solidFill>
                <a:latin typeface="Trebuchet MS" panose="020B0603020202020204" pitchFamily="34" charset="0"/>
              </a:rPr>
              <a:t>Спирчагов</a:t>
            </a:r>
          </a:p>
          <a:p>
            <a:pPr algn="r" eaLnBrk="1" hangingPunct="1">
              <a:defRPr/>
            </a:pPr>
            <a:r>
              <a:rPr lang="ru-RU" altLang="ru-RU" sz="1600" b="1" dirty="0">
                <a:solidFill>
                  <a:schemeClr val="accent6"/>
                </a:solidFill>
                <a:latin typeface="Trebuchet MS" panose="020B0603020202020204" pitchFamily="34" charset="0"/>
              </a:rPr>
              <a:t>д</a:t>
            </a:r>
            <a:r>
              <a:rPr lang="ru-RU" altLang="ru-RU" sz="1600" b="1" dirty="0" smtClean="0">
                <a:solidFill>
                  <a:schemeClr val="accent6"/>
                </a:solidFill>
                <a:latin typeface="Trebuchet MS" panose="020B0603020202020204" pitchFamily="34" charset="0"/>
              </a:rPr>
              <a:t>екабрь, 2020</a:t>
            </a:r>
            <a:endParaRPr lang="en-US" altLang="ru-RU" sz="2000" b="1" dirty="0">
              <a:solidFill>
                <a:schemeClr val="accent6"/>
              </a:solidFill>
              <a:latin typeface="Trebuchet MS" panose="020B0603020202020204" pitchFamily="34" charset="0"/>
            </a:endParaRPr>
          </a:p>
          <a:p>
            <a:pPr algn="ctr">
              <a:defRPr/>
            </a:pPr>
            <a:endParaRPr lang="ru-RU" sz="2000" b="1" dirty="0">
              <a:solidFill>
                <a:schemeClr val="accent6"/>
              </a:solidFill>
              <a:latin typeface="Trebuchet MS" panose="020B0603020202020204" pitchFamily="34" charset="0"/>
            </a:endParaRPr>
          </a:p>
          <a:p>
            <a:pPr algn="r" eaLnBrk="1" hangingPunct="1"/>
            <a:endParaRPr lang="en-US" altLang="ru-RU" sz="2000" b="1" dirty="0">
              <a:solidFill>
                <a:srgbClr val="008080"/>
              </a:solidFill>
              <a:effectLst>
                <a:outerShdw blurRad="38100" dist="38100" dir="2700000" algn="tl">
                  <a:srgbClr val="000000">
                    <a:alpha val="43137"/>
                  </a:srgbClr>
                </a:outerShdw>
              </a:effectLst>
              <a:latin typeface="Trebuchet MS" panose="020B0603020202020204" pitchFamily="34" charset="0"/>
            </a:endParaRPr>
          </a:p>
          <a:p>
            <a:pPr algn="r" eaLnBrk="1" hangingPunct="1"/>
            <a:r>
              <a:rPr lang="ru-RU" altLang="ru-RU" sz="2000" b="1" dirty="0">
                <a:solidFill>
                  <a:srgbClr val="008080"/>
                </a:solidFill>
              </a:rPr>
              <a:t> </a:t>
            </a:r>
          </a:p>
          <a:p>
            <a:pPr algn="r" eaLnBrk="1" hangingPunct="1"/>
            <a:endParaRPr lang="ru-RU" altLang="ru-RU" sz="2000" b="1" dirty="0">
              <a:solidFill>
                <a:srgbClr val="008080"/>
              </a:solidFill>
            </a:endParaRPr>
          </a:p>
        </p:txBody>
      </p:sp>
    </p:spTree>
    <p:extLst>
      <p:ext uri="{BB962C8B-B14F-4D97-AF65-F5344CB8AC3E}">
        <p14:creationId xmlns:p14="http://schemas.microsoft.com/office/powerpoint/2010/main" val="2346145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2" y="1633249"/>
            <a:ext cx="6984776" cy="3888432"/>
          </a:xfrm>
        </p:spPr>
        <p:txBody>
          <a:bodyPr/>
          <a:lstStyle/>
          <a:p>
            <a:pPr marL="0" lvl="0" indent="0" algn="just">
              <a:buNone/>
            </a:pPr>
            <a:r>
              <a:rPr lang="ru-RU" sz="1800" b="1" dirty="0" smtClean="0">
                <a:solidFill>
                  <a:srgbClr val="C00000"/>
                </a:solidFill>
                <a:latin typeface="Trebuchet MS" pitchFamily="34" charset="0"/>
              </a:rPr>
              <a:t>1</a:t>
            </a:r>
            <a:r>
              <a:rPr lang="ru-RU" sz="1800" b="1" dirty="0">
                <a:solidFill>
                  <a:srgbClr val="C00000"/>
                </a:solidFill>
                <a:latin typeface="Trebuchet MS" pitchFamily="34" charset="0"/>
              </a:rPr>
              <a:t>) </a:t>
            </a:r>
            <a:r>
              <a:rPr lang="ru-RU" sz="1800" b="1" dirty="0">
                <a:latin typeface="Trebuchet MS" pitchFamily="34" charset="0"/>
              </a:rPr>
              <a:t>такие соглашения приводят или могут привести к установлению цены перепродажи товара, за исключением случая, если продавец устанавливает для покупателя максимальную цену перепродажи товара;</a:t>
            </a:r>
          </a:p>
          <a:p>
            <a:pPr marL="0" lvl="0" indent="0" algn="just">
              <a:buNone/>
            </a:pPr>
            <a:r>
              <a:rPr lang="ru-RU" sz="1800" b="1" dirty="0">
                <a:solidFill>
                  <a:srgbClr val="C00000"/>
                </a:solidFill>
                <a:latin typeface="Trebuchet MS" pitchFamily="34" charset="0"/>
              </a:rPr>
              <a:t>2) </a:t>
            </a:r>
            <a:r>
              <a:rPr lang="ru-RU" sz="1800" b="1" dirty="0">
                <a:latin typeface="Trebuchet MS" pitchFamily="34" charset="0"/>
              </a:rPr>
              <a:t>такими соглашениями предусмотрено обязательство покупателя не продавать товар хозяйствующего субъекта, который является конкурентом продавца. Данный запрет не распространяется на соглашения об организации покупателем продажи товаров под товарным знаком либо иным средством индивидуализации продавца или производителя</a:t>
            </a:r>
            <a:r>
              <a:rPr lang="ru-RU" sz="1800" b="1" dirty="0" smtClean="0">
                <a:latin typeface="Trebuchet MS" pitchFamily="34" charset="0"/>
              </a:rPr>
              <a:t>.</a:t>
            </a:r>
            <a:endParaRPr lang="ru-RU" sz="1800" b="1" dirty="0">
              <a:latin typeface="Trebuchet MS" pitchFamily="34" charset="0"/>
            </a:endParaRP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10</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6" name="Заголовок 1"/>
          <p:cNvSpPr txBox="1">
            <a:spLocks/>
          </p:cNvSpPr>
          <p:nvPr/>
        </p:nvSpPr>
        <p:spPr bwMode="auto">
          <a:xfrm>
            <a:off x="44624" y="508822"/>
            <a:ext cx="6768752"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r>
              <a:rPr lang="ru-RU" sz="2000" b="1" kern="0" smtClean="0">
                <a:solidFill>
                  <a:srgbClr val="008080"/>
                </a:solidFill>
                <a:latin typeface="Trebuchet MS" pitchFamily="34" charset="0"/>
              </a:rPr>
              <a:t>Статья 11. Запрет на ограничивающие конкуренцию соглашения хозяйствующих субъектов</a:t>
            </a:r>
            <a:endParaRPr lang="ru-RU" sz="2000" b="1" kern="0" dirty="0">
              <a:solidFill>
                <a:srgbClr val="008080"/>
              </a:solidFill>
              <a:latin typeface="Trebuchet MS" pitchFamily="34" charset="0"/>
            </a:endParaRPr>
          </a:p>
        </p:txBody>
      </p:sp>
    </p:spTree>
    <p:extLst>
      <p:ext uri="{BB962C8B-B14F-4D97-AF65-F5344CB8AC3E}">
        <p14:creationId xmlns:p14="http://schemas.microsoft.com/office/powerpoint/2010/main" val="2257533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419622"/>
            <a:ext cx="6885385" cy="3888432"/>
          </a:xfrm>
        </p:spPr>
        <p:txBody>
          <a:bodyPr/>
          <a:lstStyle/>
          <a:p>
            <a:pPr marL="0" lvl="0" indent="0">
              <a:buNone/>
            </a:pPr>
            <a:r>
              <a:rPr lang="ru-RU" sz="1600" b="1" dirty="0" smtClean="0">
                <a:latin typeface="Trebuchet MS" pitchFamily="34" charset="0"/>
              </a:rPr>
              <a:t>3. Запрещаются соглашения хозяйствующих субъектов, являющихся участниками оптового и (или) розничных рынков электрической энергии (мощности), организациями коммерческой инфраструктуры, организациями технологической инфраструктуры, сетевыми организациями, если такие соглашения приводят к манипулированию ценами на оптовом и (или) розничных рынках электрической энергии (мощности).</a:t>
            </a:r>
          </a:p>
          <a:p>
            <a:pPr marL="0" indent="0">
              <a:buNone/>
            </a:pPr>
            <a:r>
              <a:rPr lang="ru-RU" sz="1600" b="1" dirty="0">
                <a:latin typeface="Trebuchet MS" pitchFamily="34" charset="0"/>
              </a:rPr>
              <a:t>4. Запрещаются иные соглашения между хозяйствующими субъектами (за исключением "вертикальных" соглашений, которые признаются допустимыми в соответствии со статьей 12 настоящего Федерального закона), если установлено, что такие соглашения приводят или могут привести к ограничению конкуренции. К таким соглашениям могут быть отнесены, в частности, соглашения:</a:t>
            </a:r>
          </a:p>
          <a:p>
            <a:pPr marL="0" indent="0">
              <a:buNone/>
            </a:pPr>
            <a:endParaRPr lang="ru-RU" sz="1600" b="1"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11</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6" name="Заголовок 1"/>
          <p:cNvSpPr txBox="1">
            <a:spLocks/>
          </p:cNvSpPr>
          <p:nvPr/>
        </p:nvSpPr>
        <p:spPr bwMode="auto">
          <a:xfrm>
            <a:off x="44624" y="508822"/>
            <a:ext cx="6768752"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pPr algn="just"/>
            <a:r>
              <a:rPr lang="ru-RU" sz="2000" b="1" kern="0" dirty="0" smtClean="0">
                <a:solidFill>
                  <a:srgbClr val="008080"/>
                </a:solidFill>
                <a:latin typeface="Trebuchet MS" pitchFamily="34" charset="0"/>
              </a:rPr>
              <a:t>Статья 11. Запрет на ограничивающие конкуренцию соглашения хозяйствующих субъектов</a:t>
            </a:r>
            <a:endParaRPr lang="ru-RU" sz="2000" b="1" kern="0" dirty="0">
              <a:solidFill>
                <a:srgbClr val="008080"/>
              </a:solidFill>
              <a:latin typeface="Trebuchet MS" pitchFamily="34" charset="0"/>
            </a:endParaRPr>
          </a:p>
        </p:txBody>
      </p:sp>
    </p:spTree>
    <p:extLst>
      <p:ext uri="{BB962C8B-B14F-4D97-AF65-F5344CB8AC3E}">
        <p14:creationId xmlns:p14="http://schemas.microsoft.com/office/powerpoint/2010/main" val="2025940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419622"/>
            <a:ext cx="6795052" cy="3394472"/>
          </a:xfrm>
        </p:spPr>
        <p:txBody>
          <a:bodyPr/>
          <a:lstStyle/>
          <a:p>
            <a:pPr marL="0" indent="0" algn="just">
              <a:buNone/>
            </a:pPr>
            <a:r>
              <a:rPr lang="ru-RU" sz="1550" b="1" dirty="0" smtClean="0">
                <a:solidFill>
                  <a:srgbClr val="C00000"/>
                </a:solidFill>
                <a:latin typeface="Trebuchet MS" pitchFamily="34" charset="0"/>
              </a:rPr>
              <a:t>1</a:t>
            </a:r>
            <a:r>
              <a:rPr lang="ru-RU" sz="1550" b="1" dirty="0">
                <a:solidFill>
                  <a:srgbClr val="C00000"/>
                </a:solidFill>
                <a:latin typeface="Trebuchet MS" pitchFamily="34" charset="0"/>
              </a:rPr>
              <a:t>) </a:t>
            </a:r>
            <a:r>
              <a:rPr lang="ru-RU" sz="1550" b="1" dirty="0">
                <a:latin typeface="Trebuchet MS" pitchFamily="34" charset="0"/>
              </a:rPr>
              <a:t>о навязывании контрагенту условий договора, невыгодных для него или </a:t>
            </a:r>
            <a:r>
              <a:rPr lang="ru-RU" sz="1550" b="1" dirty="0" smtClean="0">
                <a:latin typeface="Trebuchet MS" pitchFamily="34" charset="0"/>
              </a:rPr>
              <a:t>не относящихся </a:t>
            </a:r>
            <a:r>
              <a:rPr lang="ru-RU" sz="1550" b="1" dirty="0">
                <a:latin typeface="Trebuchet MS" pitchFamily="34" charset="0"/>
              </a:rPr>
              <a:t>к предмету договора (необоснованные требования о передаче финансовых средств, иного имущества, в том числе имущественных прав, а также согласие заключить договор при условии внесения в него положений относительно товаров, в которых контрагент не заинтересован, и другие требования);</a:t>
            </a:r>
          </a:p>
          <a:p>
            <a:pPr marL="0" indent="0" algn="just">
              <a:buNone/>
            </a:pPr>
            <a:r>
              <a:rPr lang="ru-RU" sz="1550" b="1" dirty="0">
                <a:solidFill>
                  <a:srgbClr val="C00000"/>
                </a:solidFill>
                <a:latin typeface="Trebuchet MS" pitchFamily="34" charset="0"/>
              </a:rPr>
              <a:t>2) </a:t>
            </a:r>
            <a:r>
              <a:rPr lang="ru-RU" sz="1550" b="1" dirty="0">
                <a:latin typeface="Trebuchet MS" pitchFamily="34" charset="0"/>
              </a:rPr>
              <a:t>об экономически, технологически и иным образом не обоснованном установлении хозяйствующим субъектом различных цен (тарифов) на один и тот же товар;</a:t>
            </a:r>
          </a:p>
          <a:p>
            <a:pPr marL="0" indent="0" algn="just">
              <a:buNone/>
            </a:pPr>
            <a:r>
              <a:rPr lang="ru-RU" sz="1550" b="1" dirty="0">
                <a:solidFill>
                  <a:srgbClr val="C00000"/>
                </a:solidFill>
                <a:latin typeface="Trebuchet MS" pitchFamily="34" charset="0"/>
              </a:rPr>
              <a:t>3) </a:t>
            </a:r>
            <a:r>
              <a:rPr lang="ru-RU" sz="1550" b="1" dirty="0">
                <a:latin typeface="Trebuchet MS" pitchFamily="34" charset="0"/>
              </a:rPr>
              <a:t>о создании другим хозяйствующим субъектам препятствий доступу на товарный рынок или выходу из товарного рынка;</a:t>
            </a:r>
          </a:p>
          <a:p>
            <a:pPr marL="0" indent="0" algn="just">
              <a:buNone/>
            </a:pPr>
            <a:r>
              <a:rPr lang="ru-RU" sz="1550" b="1" dirty="0">
                <a:solidFill>
                  <a:srgbClr val="C00000"/>
                </a:solidFill>
                <a:latin typeface="Trebuchet MS" pitchFamily="34" charset="0"/>
              </a:rPr>
              <a:t>4) </a:t>
            </a:r>
            <a:r>
              <a:rPr lang="ru-RU" sz="1550" b="1" dirty="0">
                <a:latin typeface="Trebuchet MS" pitchFamily="34" charset="0"/>
              </a:rPr>
              <a:t>об установлении условий членства (участия) в профессиональных и иных объединениях</a:t>
            </a:r>
            <a:r>
              <a:rPr lang="ru-RU" sz="1550" b="1" dirty="0" smtClean="0">
                <a:latin typeface="Trebuchet MS" pitchFamily="34" charset="0"/>
              </a:rPr>
              <a:t>.</a:t>
            </a:r>
            <a:endParaRPr lang="ru-RU" sz="1550" b="1" dirty="0">
              <a:latin typeface="Trebuchet MS" pitchFamily="34" charset="0"/>
            </a:endParaRP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12</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6" name="Заголовок 1"/>
          <p:cNvSpPr txBox="1">
            <a:spLocks/>
          </p:cNvSpPr>
          <p:nvPr/>
        </p:nvSpPr>
        <p:spPr bwMode="auto">
          <a:xfrm>
            <a:off x="44624" y="508822"/>
            <a:ext cx="6768752"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r>
              <a:rPr lang="ru-RU" sz="2000" b="1" kern="0" dirty="0" smtClean="0">
                <a:solidFill>
                  <a:srgbClr val="008080"/>
                </a:solidFill>
                <a:latin typeface="Trebuchet MS" pitchFamily="34" charset="0"/>
              </a:rPr>
              <a:t>Статья 11. Запрет на ограничивающие конкуренцию соглашения хозяйствующих субъектов</a:t>
            </a:r>
            <a:endParaRPr lang="ru-RU" sz="2000" b="1" kern="0" dirty="0">
              <a:solidFill>
                <a:srgbClr val="008080"/>
              </a:solidFill>
              <a:latin typeface="Trebuchet MS" pitchFamily="34" charset="0"/>
            </a:endParaRPr>
          </a:p>
        </p:txBody>
      </p:sp>
    </p:spTree>
    <p:extLst>
      <p:ext uri="{BB962C8B-B14F-4D97-AF65-F5344CB8AC3E}">
        <p14:creationId xmlns:p14="http://schemas.microsoft.com/office/powerpoint/2010/main" val="1378766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8316" y="1516934"/>
            <a:ext cx="6741368" cy="3394472"/>
          </a:xfrm>
        </p:spPr>
        <p:txBody>
          <a:bodyPr/>
          <a:lstStyle/>
          <a:p>
            <a:pPr marL="0" lvl="0" indent="0" algn="just">
              <a:buNone/>
            </a:pPr>
            <a:r>
              <a:rPr lang="ru-RU" sz="1600" b="1" dirty="0">
                <a:latin typeface="Trebuchet MS" pitchFamily="34" charset="0"/>
              </a:rPr>
              <a:t>5. Физическим лицам, коммерческим организациям и некоммерческим организациям запрещается осуществлять координацию экономической деятельности хозяйствующих субъектов, если такая координация приводит к любому из последствий, которые указаны в частях 1 - 3 настоящей статьи, которые не могут быть признаны допустимыми в соответствии со статьями 12 и 13 настоящего Федерального закона или которые не предусмотрены федеральными законами.</a:t>
            </a:r>
          </a:p>
          <a:p>
            <a:pPr marL="0" lvl="0" indent="0" algn="just">
              <a:buNone/>
            </a:pPr>
            <a:r>
              <a:rPr lang="ru-RU" sz="1600" b="1" dirty="0">
                <a:latin typeface="Trebuchet MS" pitchFamily="34" charset="0"/>
              </a:rPr>
              <a:t>6. Хозяйствующий субъект вправе представить доказательства того, что заключенные им соглашения, предусмотренные частями 2 - 4 настоящей статьи, могут быть признаны допустимыми в соответствии со статьей 12 или с частью 1 статьи 13 настоящего Федерального закона.</a:t>
            </a:r>
          </a:p>
          <a:p>
            <a:pPr algn="just"/>
            <a:endParaRPr lang="ru-RU" sz="2800" b="1"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13</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6" name="Заголовок 1"/>
          <p:cNvSpPr txBox="1">
            <a:spLocks/>
          </p:cNvSpPr>
          <p:nvPr/>
        </p:nvSpPr>
        <p:spPr bwMode="auto">
          <a:xfrm>
            <a:off x="44624" y="508822"/>
            <a:ext cx="6768752"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r>
              <a:rPr lang="ru-RU" sz="2000" b="1" kern="0" dirty="0" smtClean="0">
                <a:solidFill>
                  <a:srgbClr val="008080"/>
                </a:solidFill>
                <a:latin typeface="Trebuchet MS" pitchFamily="34" charset="0"/>
              </a:rPr>
              <a:t>Статья 11. Запрет на ограничивающие конкуренцию соглашения хозяйствующих субъектов</a:t>
            </a:r>
            <a:endParaRPr lang="ru-RU" sz="2000" b="1" kern="0" dirty="0">
              <a:solidFill>
                <a:srgbClr val="008080"/>
              </a:solidFill>
              <a:latin typeface="Trebuchet MS" pitchFamily="34" charset="0"/>
            </a:endParaRPr>
          </a:p>
        </p:txBody>
      </p:sp>
    </p:spTree>
    <p:extLst>
      <p:ext uri="{BB962C8B-B14F-4D97-AF65-F5344CB8AC3E}">
        <p14:creationId xmlns:p14="http://schemas.microsoft.com/office/powerpoint/2010/main" val="1970929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510936"/>
            <a:ext cx="6851780" cy="3394472"/>
          </a:xfrm>
        </p:spPr>
        <p:txBody>
          <a:bodyPr/>
          <a:lstStyle/>
          <a:p>
            <a:pPr marL="0" indent="0" algn="just">
              <a:buNone/>
            </a:pPr>
            <a:r>
              <a:rPr lang="ru-RU" sz="1800" b="1" dirty="0">
                <a:latin typeface="Trebuchet MS" pitchFamily="34" charset="0"/>
              </a:rPr>
              <a:t>7. Положения настоящей статьи не распространяются на соглашения между хозяйствующими субъектами, входящими в одну группу лиц, если одним из таких хозяйствующих субъектов в отношении другого хозяйствующего субъекта установлен контроль либо если такие хозяйствующие субъекты находятся под контролем одного лица, за исключением соглашений между хозяйствующими субъектами, осуществляющими виды деятельности, одновременное выполнение которых одним хозяйствующим субъектом не допускается в соответствии с законодательством Российской Федерации</a:t>
            </a:r>
            <a:r>
              <a:rPr lang="ru-RU" sz="1800" b="1" dirty="0" smtClean="0">
                <a:latin typeface="Trebuchet MS" pitchFamily="34" charset="0"/>
              </a:rPr>
              <a:t>.</a:t>
            </a:r>
            <a:endParaRPr lang="ru-RU" sz="1800" b="1" dirty="0">
              <a:latin typeface="Trebuchet MS" pitchFamily="34" charset="0"/>
            </a:endParaRP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14</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6" name="Заголовок 1"/>
          <p:cNvSpPr txBox="1">
            <a:spLocks/>
          </p:cNvSpPr>
          <p:nvPr/>
        </p:nvSpPr>
        <p:spPr bwMode="auto">
          <a:xfrm>
            <a:off x="44624" y="508822"/>
            <a:ext cx="6768752"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r>
              <a:rPr lang="ru-RU" sz="2000" b="1" kern="0" dirty="0" smtClean="0">
                <a:solidFill>
                  <a:srgbClr val="008080"/>
                </a:solidFill>
                <a:latin typeface="Trebuchet MS" pitchFamily="34" charset="0"/>
              </a:rPr>
              <a:t>Статья 11. Запрет на ограничивающие конкуренцию соглашения хозяйствующих субъектов</a:t>
            </a:r>
            <a:endParaRPr lang="ru-RU" sz="2000" b="1" kern="0" dirty="0">
              <a:solidFill>
                <a:srgbClr val="008080"/>
              </a:solidFill>
              <a:latin typeface="Trebuchet MS" pitchFamily="34" charset="0"/>
            </a:endParaRPr>
          </a:p>
        </p:txBody>
      </p:sp>
    </p:spTree>
    <p:extLst>
      <p:ext uri="{BB962C8B-B14F-4D97-AF65-F5344CB8AC3E}">
        <p14:creationId xmlns:p14="http://schemas.microsoft.com/office/powerpoint/2010/main" val="4268785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2785" y="1548258"/>
            <a:ext cx="6856716" cy="3394472"/>
          </a:xfrm>
        </p:spPr>
        <p:txBody>
          <a:bodyPr/>
          <a:lstStyle/>
          <a:p>
            <a:pPr marL="0" indent="0" algn="just">
              <a:buNone/>
            </a:pPr>
            <a:r>
              <a:rPr lang="ru-RU" sz="1600" b="1" dirty="0" smtClean="0">
                <a:latin typeface="Trebuchet MS" pitchFamily="34" charset="0"/>
              </a:rPr>
              <a:t>8</a:t>
            </a:r>
            <a:r>
              <a:rPr lang="ru-RU" sz="1600" b="1" dirty="0">
                <a:latin typeface="Trebuchet MS" pitchFamily="34" charset="0"/>
              </a:rPr>
              <a:t>. Под контролем в настоящей статье, в статьях 11.1 и 32 настоящего Федерального закона понимается возможность физического или юридического лица прямо или косвенно (через юридическое лицо или через несколько юридических лиц) определять решения, принимаемые другим юридическим лицом, посредством одного или нескольких следующих действий:</a:t>
            </a:r>
          </a:p>
          <a:p>
            <a:pPr marL="0" indent="0" algn="just">
              <a:buNone/>
            </a:pPr>
            <a:r>
              <a:rPr lang="ru-RU" sz="1600" b="1" dirty="0">
                <a:solidFill>
                  <a:srgbClr val="C00000"/>
                </a:solidFill>
                <a:latin typeface="Trebuchet MS" pitchFamily="34" charset="0"/>
              </a:rPr>
              <a:t>1) </a:t>
            </a:r>
            <a:r>
              <a:rPr lang="ru-RU" sz="1600" b="1" dirty="0">
                <a:latin typeface="Trebuchet MS" pitchFamily="34" charset="0"/>
              </a:rPr>
              <a:t>распоряжение более чем пятьюдесятью процентами общего количества голосов, приходящихся на голосующие акции (доли), составляющие уставный (складочный) капитал юридического лица;</a:t>
            </a:r>
          </a:p>
          <a:p>
            <a:pPr marL="0" indent="0" algn="just">
              <a:buNone/>
            </a:pPr>
            <a:r>
              <a:rPr lang="ru-RU" sz="1600" b="1" dirty="0">
                <a:solidFill>
                  <a:srgbClr val="C00000"/>
                </a:solidFill>
                <a:latin typeface="Trebuchet MS" pitchFamily="34" charset="0"/>
              </a:rPr>
              <a:t>2) </a:t>
            </a:r>
            <a:r>
              <a:rPr lang="ru-RU" sz="1600" b="1" dirty="0">
                <a:latin typeface="Trebuchet MS" pitchFamily="34" charset="0"/>
              </a:rPr>
              <a:t>осуществление функций исполнительного органа юридического лица</a:t>
            </a:r>
            <a:r>
              <a:rPr lang="ru-RU" sz="1600" b="1" dirty="0" smtClean="0">
                <a:latin typeface="Trebuchet MS" pitchFamily="34" charset="0"/>
              </a:rPr>
              <a:t>.</a:t>
            </a:r>
            <a:endParaRPr lang="ru-RU" sz="1600" b="1" dirty="0">
              <a:latin typeface="Trebuchet MS" pitchFamily="34" charset="0"/>
            </a:endParaRP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15</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6" name="Заголовок 1"/>
          <p:cNvSpPr txBox="1">
            <a:spLocks/>
          </p:cNvSpPr>
          <p:nvPr/>
        </p:nvSpPr>
        <p:spPr bwMode="auto">
          <a:xfrm>
            <a:off x="44624" y="508822"/>
            <a:ext cx="6768752"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r>
              <a:rPr lang="ru-RU" sz="2000" b="1" kern="0" dirty="0" smtClean="0">
                <a:solidFill>
                  <a:srgbClr val="008080"/>
                </a:solidFill>
                <a:latin typeface="Trebuchet MS" pitchFamily="34" charset="0"/>
              </a:rPr>
              <a:t>Статья 11. Запрет на ограничивающие конкуренцию соглашения хозяйствующих субъектов</a:t>
            </a:r>
            <a:endParaRPr lang="ru-RU" sz="2000" b="1" kern="0" dirty="0">
              <a:solidFill>
                <a:srgbClr val="008080"/>
              </a:solidFill>
              <a:latin typeface="Trebuchet MS" pitchFamily="34" charset="0"/>
            </a:endParaRPr>
          </a:p>
        </p:txBody>
      </p:sp>
    </p:spTree>
    <p:extLst>
      <p:ext uri="{BB962C8B-B14F-4D97-AF65-F5344CB8AC3E}">
        <p14:creationId xmlns:p14="http://schemas.microsoft.com/office/powerpoint/2010/main" val="574198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0628" y="1540669"/>
            <a:ext cx="6696744" cy="3394472"/>
          </a:xfrm>
        </p:spPr>
        <p:txBody>
          <a:bodyPr/>
          <a:lstStyle/>
          <a:p>
            <a:pPr marL="0" lvl="0" indent="0" algn="just">
              <a:buNone/>
            </a:pPr>
            <a:r>
              <a:rPr lang="ru-RU" sz="1800" b="1" dirty="0">
                <a:latin typeface="Trebuchet MS" pitchFamily="34" charset="0"/>
              </a:rPr>
              <a:t>9. Требования настоящей статьи не распространяются на соглашения о предоставлении и (или) об отчуждении права использования результата интеллектуальной деятельности или средства индивидуализации юридического лица, средства индивидуализации продукции, работ или услуг.</a:t>
            </a:r>
          </a:p>
          <a:p>
            <a:pPr marL="0" lvl="0" indent="0" algn="just">
              <a:buNone/>
            </a:pPr>
            <a:r>
              <a:rPr lang="ru-RU" sz="1800" b="1" dirty="0">
                <a:latin typeface="Trebuchet MS" pitchFamily="34" charset="0"/>
              </a:rPr>
              <a:t>10. Требования настоящей статьи не распространяются на соглашения о совместной деятельности, заключенные с предварительного согласия антимонопольного органа, полученного в порядке, установленном главой 7 настоящего Федерального закона.</a:t>
            </a:r>
          </a:p>
          <a:p>
            <a:pPr algn="just"/>
            <a:endParaRPr lang="ru-RU" sz="3200" b="1"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16</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6" name="Заголовок 1"/>
          <p:cNvSpPr txBox="1">
            <a:spLocks/>
          </p:cNvSpPr>
          <p:nvPr/>
        </p:nvSpPr>
        <p:spPr bwMode="auto">
          <a:xfrm>
            <a:off x="44624" y="508822"/>
            <a:ext cx="6768752"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r>
              <a:rPr lang="ru-RU" sz="2000" b="1" kern="0" dirty="0" smtClean="0">
                <a:solidFill>
                  <a:srgbClr val="008080"/>
                </a:solidFill>
                <a:latin typeface="Trebuchet MS" pitchFamily="34" charset="0"/>
              </a:rPr>
              <a:t>Статья 11. Запрет на ограничивающие конкуренцию соглашения хозяйствующих субъектов</a:t>
            </a:r>
            <a:endParaRPr lang="ru-RU" sz="2000" b="1" kern="0" dirty="0">
              <a:solidFill>
                <a:srgbClr val="008080"/>
              </a:solidFill>
              <a:latin typeface="Trebuchet MS" pitchFamily="34" charset="0"/>
            </a:endParaRPr>
          </a:p>
        </p:txBody>
      </p:sp>
    </p:spTree>
    <p:extLst>
      <p:ext uri="{BB962C8B-B14F-4D97-AF65-F5344CB8AC3E}">
        <p14:creationId xmlns:p14="http://schemas.microsoft.com/office/powerpoint/2010/main" val="4192992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17</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31590"/>
            <a:ext cx="6858000" cy="3240360"/>
          </a:xfrm>
          <a:prstGeom prst="rect">
            <a:avLst/>
          </a:prstGeom>
        </p:spPr>
      </p:pic>
    </p:spTree>
    <p:extLst>
      <p:ext uri="{BB962C8B-B14F-4D97-AF65-F5344CB8AC3E}">
        <p14:creationId xmlns:p14="http://schemas.microsoft.com/office/powerpoint/2010/main" val="3492671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184" y="739674"/>
            <a:ext cx="6858000" cy="1440160"/>
          </a:xfrm>
        </p:spPr>
        <p:txBody>
          <a:bodyPr/>
          <a:lstStyle/>
          <a:p>
            <a:r>
              <a:rPr lang="ru-RU" sz="1400" b="1" dirty="0">
                <a:solidFill>
                  <a:srgbClr val="008080"/>
                </a:solidFill>
                <a:latin typeface="Trebuchet MS" pitchFamily="34" charset="0"/>
              </a:rPr>
              <a:t>Статья 15. Запрет на ограничивающие конкуренцию акты и действия (бездействие) федеральных органов исполнительной власти, органов государственной власти субъектов Российской Федерации, органов местного самоуправления, иных осуществляющих функции указанных органов </a:t>
            </a:r>
            <a:r>
              <a:rPr lang="ru-RU" sz="1400" b="1" dirty="0" smtClean="0">
                <a:solidFill>
                  <a:srgbClr val="008080"/>
                </a:solidFill>
                <a:latin typeface="Trebuchet MS" pitchFamily="34" charset="0"/>
              </a:rPr>
              <a:t>или </a:t>
            </a:r>
            <a:r>
              <a:rPr lang="ru-RU" sz="1400" b="1" dirty="0">
                <a:solidFill>
                  <a:srgbClr val="008080"/>
                </a:solidFill>
                <a:latin typeface="Trebuchet MS" pitchFamily="34" charset="0"/>
              </a:rPr>
              <a:t>организаций, организаций, участвующих в предоставлении государственных или муниципальных услуг, а также государственных внебюджетных фондов, Центрального банка Российской Федерации</a:t>
            </a:r>
          </a:p>
        </p:txBody>
      </p:sp>
      <p:sp>
        <p:nvSpPr>
          <p:cNvPr id="3" name="Объект 2"/>
          <p:cNvSpPr>
            <a:spLocks noGrp="1"/>
          </p:cNvSpPr>
          <p:nvPr>
            <p:ph idx="1"/>
          </p:nvPr>
        </p:nvSpPr>
        <p:spPr>
          <a:xfrm>
            <a:off x="44624" y="2355726"/>
            <a:ext cx="6813376" cy="2579415"/>
          </a:xfrm>
        </p:spPr>
        <p:txBody>
          <a:bodyPr/>
          <a:lstStyle/>
          <a:p>
            <a:pPr marL="0" indent="0" algn="just">
              <a:buNone/>
            </a:pPr>
            <a:r>
              <a:rPr lang="ru-RU" sz="1400" b="1" dirty="0">
                <a:latin typeface="Trebuchet MS" pitchFamily="34" charset="0"/>
              </a:rPr>
              <a:t>1. Федеральным органам исполнительной власти, органам государственной власти субъектов Российской Федерации, органам местного самоуправления, иным осуществляющим функции указанных органов органам или организациям, организациям, участвующим в предоставлении государственных или муниципальных услуг, а также государственным внебюджетным фондам, Центральному банку Российской Федерации запрещается принимать акты и (или) осуществлять действия (бездействие), которые приводят или могут привести к недопущению, ограничению, устранению конкуренции, за исключением предусмотренных федеральными законами случаев принятия актов и (или) осуществления таких действий (бездействия), в частности запрещаются</a:t>
            </a:r>
            <a:r>
              <a:rPr lang="ru-RU" sz="1400" b="1" dirty="0" smtClean="0">
                <a:latin typeface="Trebuchet MS" pitchFamily="34" charset="0"/>
              </a:rPr>
              <a:t>:</a:t>
            </a:r>
            <a:endParaRPr lang="ru-RU" sz="1400" b="1" dirty="0">
              <a:latin typeface="Trebuchet MS" pitchFamily="34" charset="0"/>
            </a:endParaRP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18</a:t>
            </a:fld>
            <a:endParaRPr lang="ru-RU"/>
          </a:p>
        </p:txBody>
      </p:sp>
      <p:sp>
        <p:nvSpPr>
          <p:cNvPr id="5" name="Заголовок 1"/>
          <p:cNvSpPr txBox="1">
            <a:spLocks/>
          </p:cNvSpPr>
          <p:nvPr/>
        </p:nvSpPr>
        <p:spPr bwMode="auto">
          <a:xfrm>
            <a:off x="0" y="51470"/>
            <a:ext cx="6858000" cy="3410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pPr algn="r"/>
            <a:r>
              <a:rPr lang="ru-RU" sz="2000" b="1" i="1" kern="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927536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184" y="2427734"/>
            <a:ext cx="6858000" cy="3394472"/>
          </a:xfrm>
        </p:spPr>
        <p:txBody>
          <a:bodyPr/>
          <a:lstStyle/>
          <a:p>
            <a:pPr marL="0" lvl="0" indent="0" algn="just">
              <a:buNone/>
            </a:pPr>
            <a:r>
              <a:rPr lang="ru-RU" sz="1600" b="1" dirty="0">
                <a:solidFill>
                  <a:srgbClr val="C00000"/>
                </a:solidFill>
                <a:latin typeface="Trebuchet MS" pitchFamily="34" charset="0"/>
              </a:rPr>
              <a:t>1) </a:t>
            </a:r>
            <a:r>
              <a:rPr lang="ru-RU" sz="1600" b="1" dirty="0">
                <a:latin typeface="Trebuchet MS" pitchFamily="34" charset="0"/>
              </a:rPr>
              <a:t>введение ограничений в отношении создания хозяйствующих субъектов в какой-либо сфере деятельности, а также установление запретов или введение ограничений в отношении осуществления отдельных видов деятельности или производства определенных видов товаров;</a:t>
            </a:r>
          </a:p>
          <a:p>
            <a:pPr marL="0" lvl="0" indent="0" algn="just">
              <a:buNone/>
            </a:pPr>
            <a:r>
              <a:rPr lang="ru-RU" sz="1600" b="1" dirty="0">
                <a:solidFill>
                  <a:srgbClr val="C00000"/>
                </a:solidFill>
                <a:latin typeface="Trebuchet MS" pitchFamily="34" charset="0"/>
              </a:rPr>
              <a:t>2) </a:t>
            </a:r>
            <a:r>
              <a:rPr lang="ru-RU" sz="1600" b="1" dirty="0">
                <a:latin typeface="Trebuchet MS" pitchFamily="34" charset="0"/>
              </a:rPr>
              <a:t>необоснованное препятствование осуществлению деятельности хозяйствующими субъектами, в том числе путем установления не предусмотренных законодательством Российской Федерации требований к товарам или к хозяйствующим субъектам;</a:t>
            </a:r>
          </a:p>
          <a:p>
            <a:pPr marL="0" indent="0" algn="just">
              <a:buNone/>
            </a:pPr>
            <a:endParaRPr lang="ru-RU" sz="2800" b="1"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19</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6" name="Заголовок 1"/>
          <p:cNvSpPr txBox="1">
            <a:spLocks/>
          </p:cNvSpPr>
          <p:nvPr/>
        </p:nvSpPr>
        <p:spPr bwMode="auto">
          <a:xfrm>
            <a:off x="13184" y="739674"/>
            <a:ext cx="6858000" cy="14401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r>
              <a:rPr lang="ru-RU" sz="1400" b="1" kern="0" smtClean="0">
                <a:solidFill>
                  <a:srgbClr val="008080"/>
                </a:solidFill>
                <a:latin typeface="Trebuchet MS" pitchFamily="34" charset="0"/>
              </a:rPr>
              <a:t>Статья 15. Запрет на ограничивающие конкуренцию акты и действия (бездействие) федеральных органов исполнительной власти, органов государственной власти субъектов Российской Федерации, органов местного самоуправления, иных осуществляющих функции указанных органов или организаций, организаций, участвующих в предоставлении государственных или муниципальных услуг, а также государственных внебюджетных фондов, Центрального банка Российской Федерации</a:t>
            </a:r>
            <a:endParaRPr lang="ru-RU" sz="1400" b="1" kern="0" dirty="0">
              <a:solidFill>
                <a:srgbClr val="008080"/>
              </a:solidFill>
              <a:latin typeface="Trebuchet MS" pitchFamily="34" charset="0"/>
            </a:endParaRPr>
          </a:p>
        </p:txBody>
      </p:sp>
    </p:spTree>
    <p:extLst>
      <p:ext uri="{BB962C8B-B14F-4D97-AF65-F5344CB8AC3E}">
        <p14:creationId xmlns:p14="http://schemas.microsoft.com/office/powerpoint/2010/main" val="3347449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3" name="Прямоугольник 2"/>
          <p:cNvSpPr/>
          <p:nvPr/>
        </p:nvSpPr>
        <p:spPr>
          <a:xfrm>
            <a:off x="116632" y="771550"/>
            <a:ext cx="6624736" cy="4154984"/>
          </a:xfrm>
          <a:prstGeom prst="rect">
            <a:avLst/>
          </a:prstGeom>
        </p:spPr>
        <p:txBody>
          <a:bodyPr wrap="square">
            <a:spAutoFit/>
          </a:bodyPr>
          <a:lstStyle/>
          <a:p>
            <a:pPr algn="ctr"/>
            <a:r>
              <a:rPr lang="ru-RU" sz="2000" b="1" dirty="0">
                <a:solidFill>
                  <a:srgbClr val="008080"/>
                </a:solidFill>
                <a:latin typeface="Trebuchet MS" pitchFamily="34" charset="0"/>
              </a:rPr>
              <a:t>Статья 1. Предмет и цели настоящего Федерального </a:t>
            </a:r>
            <a:r>
              <a:rPr lang="ru-RU" sz="2000" b="1" dirty="0" smtClean="0">
                <a:solidFill>
                  <a:srgbClr val="008080"/>
                </a:solidFill>
                <a:latin typeface="Trebuchet MS" pitchFamily="34" charset="0"/>
              </a:rPr>
              <a:t>закона</a:t>
            </a:r>
          </a:p>
          <a:p>
            <a:pPr algn="just"/>
            <a:endParaRPr lang="ru-RU" b="1" dirty="0" smtClean="0">
              <a:solidFill>
                <a:schemeClr val="accent6"/>
              </a:solidFill>
              <a:latin typeface="Trebuchet MS" panose="020B0603020202020204" pitchFamily="34" charset="0"/>
            </a:endParaRPr>
          </a:p>
          <a:p>
            <a:pPr algn="just"/>
            <a:r>
              <a:rPr lang="en-US" b="1" dirty="0" smtClean="0">
                <a:solidFill>
                  <a:schemeClr val="accent6"/>
                </a:solidFill>
                <a:latin typeface="Trebuchet MS" panose="020B0603020202020204" pitchFamily="34" charset="0"/>
              </a:rPr>
              <a:t>1</a:t>
            </a:r>
            <a:r>
              <a:rPr lang="ru-RU" b="1" dirty="0" smtClean="0">
                <a:solidFill>
                  <a:schemeClr val="accent6"/>
                </a:solidFill>
                <a:latin typeface="Trebuchet MS" panose="020B0603020202020204" pitchFamily="34" charset="0"/>
              </a:rPr>
              <a:t>.Настоящий </a:t>
            </a:r>
            <a:r>
              <a:rPr lang="ru-RU" b="1" dirty="0">
                <a:solidFill>
                  <a:schemeClr val="accent6"/>
                </a:solidFill>
                <a:latin typeface="Trebuchet MS" panose="020B0603020202020204" pitchFamily="34" charset="0"/>
              </a:rPr>
              <a:t>Федеральный закон определяет организационные и правовые основы защиты конкуренции, в том числе предупреждения и пресечения</a:t>
            </a:r>
            <a:r>
              <a:rPr lang="ru-RU" b="1" dirty="0" smtClean="0">
                <a:solidFill>
                  <a:schemeClr val="accent6"/>
                </a:solidFill>
                <a:latin typeface="Trebuchet MS" panose="020B0603020202020204" pitchFamily="34" charset="0"/>
              </a:rPr>
              <a:t>:</a:t>
            </a:r>
          </a:p>
          <a:p>
            <a:pPr algn="just"/>
            <a:endParaRPr lang="ru-RU" b="1" dirty="0" smtClean="0">
              <a:solidFill>
                <a:schemeClr val="accent6"/>
              </a:solidFill>
              <a:latin typeface="Trebuchet MS" panose="020B0603020202020204" pitchFamily="34" charset="0"/>
            </a:endParaRPr>
          </a:p>
          <a:p>
            <a:pPr marL="342900" indent="-342900" algn="just">
              <a:buAutoNum type="arabicParenR"/>
            </a:pPr>
            <a:r>
              <a:rPr lang="ru-RU" b="1" dirty="0" smtClean="0">
                <a:solidFill>
                  <a:schemeClr val="accent6"/>
                </a:solidFill>
                <a:latin typeface="Trebuchet MS" panose="020B0603020202020204" pitchFamily="34" charset="0"/>
              </a:rPr>
              <a:t>монополистической </a:t>
            </a:r>
            <a:r>
              <a:rPr lang="ru-RU" b="1" dirty="0">
                <a:solidFill>
                  <a:schemeClr val="accent6"/>
                </a:solidFill>
                <a:latin typeface="Trebuchet MS" panose="020B0603020202020204" pitchFamily="34" charset="0"/>
              </a:rPr>
              <a:t>деятельности и недобросовестной конкуренции</a:t>
            </a:r>
            <a:r>
              <a:rPr lang="ru-RU" b="1" dirty="0" smtClean="0">
                <a:solidFill>
                  <a:schemeClr val="accent6"/>
                </a:solidFill>
                <a:latin typeface="Trebuchet MS" panose="020B0603020202020204" pitchFamily="34" charset="0"/>
              </a:rPr>
              <a:t>;</a:t>
            </a:r>
            <a:endParaRPr lang="en-US" b="1" dirty="0" smtClean="0">
              <a:solidFill>
                <a:schemeClr val="accent6"/>
              </a:solidFill>
              <a:latin typeface="Trebuchet MS" panose="020B0603020202020204" pitchFamily="34" charset="0"/>
            </a:endParaRPr>
          </a:p>
          <a:p>
            <a:pPr marL="342900" indent="-342900" algn="just">
              <a:buAutoNum type="arabicParenR"/>
            </a:pPr>
            <a:endParaRPr lang="ru-RU" b="1" dirty="0">
              <a:solidFill>
                <a:schemeClr val="accent6"/>
              </a:solidFill>
              <a:latin typeface="Trebuchet MS" panose="020B0603020202020204" pitchFamily="34" charset="0"/>
            </a:endParaRPr>
          </a:p>
          <a:p>
            <a:pPr algn="just"/>
            <a:r>
              <a:rPr lang="ru-RU" b="1" dirty="0">
                <a:solidFill>
                  <a:schemeClr val="accent6"/>
                </a:solidFill>
                <a:latin typeface="Trebuchet MS" panose="020B0603020202020204" pitchFamily="34" charset="0"/>
              </a:rPr>
              <a:t>2) недопущения, ограничения, устранения конкуренции федеральными органами исполнительной власти, органами государственной власти субъектов Российской Федерации, органами местного самоуправления, иными осуществляющими функции указанных органов органами или организациями, а также государственными внебюджетными фондами, Центральным банком Российской Федерации</a:t>
            </a:r>
            <a:r>
              <a:rPr lang="ru-RU" b="1" dirty="0" smtClean="0">
                <a:solidFill>
                  <a:schemeClr val="accent6"/>
                </a:solidFill>
                <a:latin typeface="Trebuchet MS" panose="020B0603020202020204" pitchFamily="34" charset="0"/>
              </a:rPr>
              <a:t>. </a:t>
            </a:r>
            <a:endParaRPr lang="en-US" b="1" dirty="0" smtClean="0">
              <a:solidFill>
                <a:schemeClr val="accent6"/>
              </a:solidFill>
              <a:latin typeface="Trebuchet MS" panose="020B0603020202020204" pitchFamily="34" charset="0"/>
            </a:endParaRPr>
          </a:p>
          <a:p>
            <a:pPr algn="just"/>
            <a:endParaRPr lang="en-US" b="1" dirty="0">
              <a:solidFill>
                <a:schemeClr val="accent6"/>
              </a:solidFill>
              <a:latin typeface="Trebuchet MS" panose="020B0603020202020204" pitchFamily="34" charset="0"/>
            </a:endParaRPr>
          </a:p>
          <a:p>
            <a:pPr algn="just"/>
            <a:endParaRPr lang="en-US" b="1" dirty="0" smtClean="0">
              <a:solidFill>
                <a:schemeClr val="accent6"/>
              </a:solidFill>
              <a:latin typeface="Trebuchet MS" panose="020B0603020202020204" pitchFamily="34" charset="0"/>
            </a:endParaRPr>
          </a:p>
          <a:p>
            <a:pPr algn="just"/>
            <a:endParaRPr lang="ru-RU" b="1" dirty="0">
              <a:solidFill>
                <a:schemeClr val="accent6"/>
              </a:solidFill>
              <a:latin typeface="Trebuchet MS" panose="020B0603020202020204" pitchFamily="34" charset="0"/>
            </a:endParaRPr>
          </a:p>
        </p:txBody>
      </p:sp>
    </p:spTree>
    <p:extLst>
      <p:ext uri="{BB962C8B-B14F-4D97-AF65-F5344CB8AC3E}">
        <p14:creationId xmlns:p14="http://schemas.microsoft.com/office/powerpoint/2010/main" val="33859874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211710"/>
            <a:ext cx="6858000" cy="3394472"/>
          </a:xfrm>
        </p:spPr>
        <p:txBody>
          <a:bodyPr/>
          <a:lstStyle/>
          <a:p>
            <a:pPr marL="0" lvl="0" indent="0" algn="just">
              <a:buNone/>
            </a:pPr>
            <a:r>
              <a:rPr lang="ru-RU" sz="1500" b="1" dirty="0" smtClean="0">
                <a:solidFill>
                  <a:srgbClr val="C00000"/>
                </a:solidFill>
                <a:latin typeface="Trebuchet MS" pitchFamily="34" charset="0"/>
              </a:rPr>
              <a:t>3</a:t>
            </a:r>
            <a:r>
              <a:rPr lang="ru-RU" sz="1500" b="1" dirty="0">
                <a:solidFill>
                  <a:srgbClr val="C00000"/>
                </a:solidFill>
                <a:latin typeface="Trebuchet MS" pitchFamily="34" charset="0"/>
              </a:rPr>
              <a:t>) </a:t>
            </a:r>
            <a:r>
              <a:rPr lang="ru-RU" sz="1500" b="1" dirty="0">
                <a:latin typeface="Trebuchet MS" pitchFamily="34" charset="0"/>
              </a:rPr>
              <a:t>установление запретов или введение ограничений в отношении свободного перемещения товаров в Российской Федерации, иных ограничений прав хозяйствующих субъектов на продажу, покупку, иное приобретение, обмен товаров;</a:t>
            </a:r>
          </a:p>
          <a:p>
            <a:pPr marL="0" lvl="0" indent="0" algn="just">
              <a:buNone/>
            </a:pPr>
            <a:r>
              <a:rPr lang="ru-RU" sz="1500" b="1" dirty="0">
                <a:solidFill>
                  <a:srgbClr val="C00000"/>
                </a:solidFill>
                <a:latin typeface="Trebuchet MS" pitchFamily="34" charset="0"/>
              </a:rPr>
              <a:t>4) </a:t>
            </a:r>
            <a:r>
              <a:rPr lang="ru-RU" sz="1500" b="1" dirty="0">
                <a:latin typeface="Trebuchet MS" pitchFamily="34" charset="0"/>
              </a:rPr>
              <a:t>дача хозяйствующим субъектам указаний о первоочередных поставках товаров для определенной категории покупателей (заказчиков) или о заключении в приоритетном порядке договоров;</a:t>
            </a:r>
          </a:p>
          <a:p>
            <a:pPr marL="0" lvl="0" indent="0" algn="just">
              <a:buNone/>
            </a:pPr>
            <a:r>
              <a:rPr lang="ru-RU" sz="1500" b="1" dirty="0">
                <a:solidFill>
                  <a:srgbClr val="C00000"/>
                </a:solidFill>
                <a:latin typeface="Trebuchet MS" pitchFamily="34" charset="0"/>
              </a:rPr>
              <a:t>5) </a:t>
            </a:r>
            <a:r>
              <a:rPr lang="ru-RU" sz="1500" b="1" dirty="0">
                <a:latin typeface="Trebuchet MS" pitchFamily="34" charset="0"/>
              </a:rPr>
              <a:t>установление для приобретателей товаров ограничений выбора хозяйствующих субъектов, которые предоставляют такие товары;</a:t>
            </a:r>
          </a:p>
          <a:p>
            <a:pPr marL="0" lvl="0" indent="0" algn="just">
              <a:buNone/>
            </a:pPr>
            <a:r>
              <a:rPr lang="ru-RU" sz="1500" b="1" dirty="0">
                <a:solidFill>
                  <a:srgbClr val="C00000"/>
                </a:solidFill>
                <a:latin typeface="Trebuchet MS" pitchFamily="34" charset="0"/>
              </a:rPr>
              <a:t>6) </a:t>
            </a:r>
            <a:r>
              <a:rPr lang="ru-RU" sz="1500" b="1" dirty="0">
                <a:latin typeface="Trebuchet MS" pitchFamily="34" charset="0"/>
              </a:rPr>
              <a:t>предоставление хозяйствующему субъекту доступа к информации в приоритетном порядке;</a:t>
            </a:r>
          </a:p>
          <a:p>
            <a:pPr algn="just"/>
            <a:endParaRPr lang="ru-RU" sz="1500" b="1" dirty="0"/>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20</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6" name="Заголовок 1"/>
          <p:cNvSpPr txBox="1">
            <a:spLocks/>
          </p:cNvSpPr>
          <p:nvPr/>
        </p:nvSpPr>
        <p:spPr bwMode="auto">
          <a:xfrm>
            <a:off x="13184" y="739674"/>
            <a:ext cx="6858000" cy="14401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r>
              <a:rPr lang="ru-RU" sz="1400" b="1" kern="0" dirty="0" smtClean="0">
                <a:solidFill>
                  <a:srgbClr val="008080"/>
                </a:solidFill>
                <a:latin typeface="Trebuchet MS" pitchFamily="34" charset="0"/>
              </a:rPr>
              <a:t>Статья 15. Запрет на ограничивающие конкуренцию акты и действия (бездействие) федеральных органов исполнительной власти, органов государственной власти субъектов Российской Федерации, органов местного самоуправления, иных осуществляющих функции указанных органов или организаций, организаций, участвующих в предоставлении государственных или муниципальных услуг, а также государственных внебюджетных фондов, Центрального банка Российской Федерации</a:t>
            </a:r>
            <a:endParaRPr lang="ru-RU" sz="1400" b="1" kern="0" dirty="0">
              <a:solidFill>
                <a:srgbClr val="008080"/>
              </a:solidFill>
              <a:latin typeface="Trebuchet MS" pitchFamily="34" charset="0"/>
            </a:endParaRPr>
          </a:p>
        </p:txBody>
      </p:sp>
    </p:spTree>
    <p:extLst>
      <p:ext uri="{BB962C8B-B14F-4D97-AF65-F5344CB8AC3E}">
        <p14:creationId xmlns:p14="http://schemas.microsoft.com/office/powerpoint/2010/main" val="2724992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6234" y="2427734"/>
            <a:ext cx="6835215" cy="3394472"/>
          </a:xfrm>
        </p:spPr>
        <p:txBody>
          <a:bodyPr/>
          <a:lstStyle/>
          <a:p>
            <a:pPr marL="0" indent="0" algn="just">
              <a:buNone/>
            </a:pPr>
            <a:r>
              <a:rPr lang="ru-RU" sz="1600" b="1" dirty="0">
                <a:solidFill>
                  <a:srgbClr val="C00000"/>
                </a:solidFill>
                <a:latin typeface="Trebuchet MS" pitchFamily="34" charset="0"/>
              </a:rPr>
              <a:t>7) </a:t>
            </a:r>
            <a:r>
              <a:rPr lang="ru-RU" sz="1600" b="1" dirty="0">
                <a:latin typeface="Trebuchet MS" pitchFamily="34" charset="0"/>
              </a:rPr>
              <a:t>предоставление государственной или муниципальной преференции в нарушение требований, установленных главой 5 настоящего Федерального закона;</a:t>
            </a:r>
          </a:p>
          <a:p>
            <a:pPr marL="0" indent="0" algn="just">
              <a:buNone/>
            </a:pPr>
            <a:r>
              <a:rPr lang="ru-RU" sz="1600" b="1" dirty="0" smtClean="0">
                <a:solidFill>
                  <a:srgbClr val="C00000"/>
                </a:solidFill>
                <a:latin typeface="Trebuchet MS" pitchFamily="34" charset="0"/>
              </a:rPr>
              <a:t>8</a:t>
            </a:r>
            <a:r>
              <a:rPr lang="ru-RU" sz="1600" b="1" dirty="0">
                <a:solidFill>
                  <a:srgbClr val="C00000"/>
                </a:solidFill>
                <a:latin typeface="Trebuchet MS" pitchFamily="34" charset="0"/>
              </a:rPr>
              <a:t>) </a:t>
            </a:r>
            <a:r>
              <a:rPr lang="ru-RU" sz="1600" b="1" dirty="0">
                <a:latin typeface="Trebuchet MS" pitchFamily="34" charset="0"/>
              </a:rPr>
              <a:t>создание дискриминационных условий;</a:t>
            </a:r>
          </a:p>
          <a:p>
            <a:pPr marL="0" indent="0" algn="just">
              <a:buNone/>
            </a:pPr>
            <a:r>
              <a:rPr lang="ru-RU" sz="1600" b="1" dirty="0" smtClean="0">
                <a:solidFill>
                  <a:srgbClr val="C00000"/>
                </a:solidFill>
                <a:latin typeface="Trebuchet MS" pitchFamily="34" charset="0"/>
              </a:rPr>
              <a:t>9</a:t>
            </a:r>
            <a:r>
              <a:rPr lang="ru-RU" sz="1600" b="1" dirty="0">
                <a:solidFill>
                  <a:srgbClr val="C00000"/>
                </a:solidFill>
                <a:latin typeface="Trebuchet MS" pitchFamily="34" charset="0"/>
              </a:rPr>
              <a:t>) </a:t>
            </a:r>
            <a:r>
              <a:rPr lang="ru-RU" sz="1600" b="1" dirty="0">
                <a:latin typeface="Trebuchet MS" pitchFamily="34" charset="0"/>
              </a:rPr>
              <a:t>установление и (или) взимание не предусмотренных законодательством Российской Федерации платежей при предоставлении государственных или муниципальных услуг, а также услуг, которые являются необходимыми и обязательными для предоставления государственных или муниципальных услуг</a:t>
            </a:r>
            <a:r>
              <a:rPr lang="ru-RU" sz="1600" b="1" dirty="0" smtClean="0">
                <a:latin typeface="Trebuchet MS" pitchFamily="34" charset="0"/>
              </a:rPr>
              <a:t>;</a:t>
            </a:r>
            <a:endParaRPr lang="ru-RU" sz="1600" b="1" dirty="0">
              <a:latin typeface="Trebuchet MS" pitchFamily="34" charset="0"/>
            </a:endParaRP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21</a:t>
            </a:fld>
            <a:endParaRPr lang="ru-RU" dirty="0"/>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6" name="Заголовок 1"/>
          <p:cNvSpPr txBox="1">
            <a:spLocks/>
          </p:cNvSpPr>
          <p:nvPr/>
        </p:nvSpPr>
        <p:spPr bwMode="auto">
          <a:xfrm>
            <a:off x="13184" y="739674"/>
            <a:ext cx="6858000" cy="14401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r>
              <a:rPr lang="ru-RU" sz="1400" b="1" kern="0" dirty="0" smtClean="0">
                <a:solidFill>
                  <a:srgbClr val="008080"/>
                </a:solidFill>
                <a:latin typeface="Trebuchet MS" pitchFamily="34" charset="0"/>
              </a:rPr>
              <a:t>Статья 15. Запрет на ограничивающие конкуренцию акты и действия (бездействие) федеральных органов исполнительной власти, органов государственной власти субъектов Российской Федерации, органов местного самоуправления, иных осуществляющих функции указанных органов или организаций, организаций, участвующих в предоставлении государственных или муниципальных услуг, а также государственных внебюджетных фондов, Центрального банка Российской Федерации</a:t>
            </a:r>
            <a:endParaRPr lang="ru-RU" sz="1400" b="1" kern="0" dirty="0">
              <a:solidFill>
                <a:srgbClr val="008080"/>
              </a:solidFill>
              <a:latin typeface="Trebuchet MS" pitchFamily="34" charset="0"/>
            </a:endParaRPr>
          </a:p>
        </p:txBody>
      </p:sp>
    </p:spTree>
    <p:extLst>
      <p:ext uri="{BB962C8B-B14F-4D97-AF65-F5344CB8AC3E}">
        <p14:creationId xmlns:p14="http://schemas.microsoft.com/office/powerpoint/2010/main" val="3728139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97" y="2427734"/>
            <a:ext cx="6855363" cy="3394472"/>
          </a:xfrm>
        </p:spPr>
        <p:txBody>
          <a:bodyPr/>
          <a:lstStyle/>
          <a:p>
            <a:pPr marL="0" indent="0" algn="just">
              <a:buNone/>
            </a:pPr>
            <a:r>
              <a:rPr lang="ru-RU" sz="1600" b="1" dirty="0" smtClean="0">
                <a:solidFill>
                  <a:srgbClr val="C00000"/>
                </a:solidFill>
                <a:latin typeface="Trebuchet MS" pitchFamily="34" charset="0"/>
              </a:rPr>
              <a:t>10</a:t>
            </a:r>
            <a:r>
              <a:rPr lang="ru-RU" sz="1600" b="1" dirty="0">
                <a:solidFill>
                  <a:srgbClr val="C00000"/>
                </a:solidFill>
                <a:latin typeface="Trebuchet MS" pitchFamily="34" charset="0"/>
              </a:rPr>
              <a:t>) </a:t>
            </a:r>
            <a:r>
              <a:rPr lang="ru-RU" sz="1600" b="1" dirty="0">
                <a:latin typeface="Trebuchet MS" pitchFamily="34" charset="0"/>
              </a:rPr>
              <a:t>дача хозяйствующим субъектам указаний о приобретении товара, за исключением случаев, предусмотренных законодательством Российской Федерации;</a:t>
            </a:r>
          </a:p>
          <a:p>
            <a:pPr marL="0" indent="0" algn="just">
              <a:buNone/>
            </a:pPr>
            <a:r>
              <a:rPr lang="ru-RU" sz="1600" b="1" dirty="0" smtClean="0">
                <a:solidFill>
                  <a:srgbClr val="C00000"/>
                </a:solidFill>
                <a:latin typeface="Trebuchet MS" pitchFamily="34" charset="0"/>
              </a:rPr>
              <a:t>11</a:t>
            </a:r>
            <a:r>
              <a:rPr lang="ru-RU" sz="1600" b="1" dirty="0">
                <a:solidFill>
                  <a:srgbClr val="C00000"/>
                </a:solidFill>
                <a:latin typeface="Trebuchet MS" pitchFamily="34" charset="0"/>
              </a:rPr>
              <a:t>) </a:t>
            </a:r>
            <a:r>
              <a:rPr lang="ru-RU" sz="1600" b="1" dirty="0">
                <a:latin typeface="Trebuchet MS" pitchFamily="34" charset="0"/>
              </a:rPr>
              <a:t>непринятие мер по преобразованию или ликвидации унитарного предприятия, осуществляющего деятельность на товарном рынке, находящемся в состоянии конкуренции, либо создание унитарного предприятия, за исключением случаев, предусмотренных настоящим Федеральным законом</a:t>
            </a:r>
            <a:r>
              <a:rPr lang="ru-RU" sz="1600" b="1" dirty="0" smtClean="0">
                <a:latin typeface="Trebuchet MS" pitchFamily="34" charset="0"/>
              </a:rPr>
              <a:t>.</a:t>
            </a:r>
            <a:endParaRPr lang="ru-RU" sz="1600" b="1" dirty="0">
              <a:latin typeface="Trebuchet MS" pitchFamily="34" charset="0"/>
            </a:endParaRP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22</a:t>
            </a:fld>
            <a:endParaRPr lang="ru-RU" dirty="0"/>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6" name="Заголовок 1"/>
          <p:cNvSpPr txBox="1">
            <a:spLocks/>
          </p:cNvSpPr>
          <p:nvPr/>
        </p:nvSpPr>
        <p:spPr bwMode="auto">
          <a:xfrm>
            <a:off x="13184" y="739674"/>
            <a:ext cx="6858000" cy="14401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r>
              <a:rPr lang="ru-RU" sz="1400" b="1" kern="0" dirty="0" smtClean="0">
                <a:solidFill>
                  <a:srgbClr val="008080"/>
                </a:solidFill>
                <a:latin typeface="Trebuchet MS" pitchFamily="34" charset="0"/>
              </a:rPr>
              <a:t>Статья 15. Запрет на ограничивающие конкуренцию акты и действия (бездействие) федеральных органов исполнительной власти, органов государственной власти субъектов Российской Федерации, органов местного самоуправления, иных осуществляющих функции указанных органов или организаций, организаций, участвующих в предоставлении государственных или муниципальных услуг, а также государственных внебюджетных фондов, Центрального банка Российской Федерации</a:t>
            </a:r>
            <a:endParaRPr lang="ru-RU" sz="1400" b="1" kern="0" dirty="0">
              <a:solidFill>
                <a:srgbClr val="008080"/>
              </a:solidFill>
              <a:latin typeface="Trebuchet MS" pitchFamily="34" charset="0"/>
            </a:endParaRPr>
          </a:p>
        </p:txBody>
      </p:sp>
    </p:spTree>
    <p:extLst>
      <p:ext uri="{BB962C8B-B14F-4D97-AF65-F5344CB8AC3E}">
        <p14:creationId xmlns:p14="http://schemas.microsoft.com/office/powerpoint/2010/main" val="2658368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624" y="2179834"/>
            <a:ext cx="6768752" cy="3747863"/>
          </a:xfrm>
        </p:spPr>
        <p:txBody>
          <a:bodyPr/>
          <a:lstStyle/>
          <a:p>
            <a:pPr marL="0" indent="0" algn="just">
              <a:buNone/>
            </a:pPr>
            <a:r>
              <a:rPr lang="ru-RU" sz="1600" b="1" dirty="0">
                <a:latin typeface="Trebuchet MS" pitchFamily="34" charset="0"/>
              </a:rPr>
              <a:t>2. Запрещается наделение органов государственной власти субъектов Российской Федерации, органов местного самоуправления полномочиями, осуществление которых приводит или может привести к недопущению, ограничению, устранению конкуренции, за исключением случаев, установленных федеральными законами.</a:t>
            </a:r>
          </a:p>
          <a:p>
            <a:pPr marL="0" indent="0" algn="just">
              <a:buNone/>
            </a:pPr>
            <a:r>
              <a:rPr lang="ru-RU" sz="1600" b="1" dirty="0">
                <a:latin typeface="Trebuchet MS" pitchFamily="34" charset="0"/>
              </a:rPr>
              <a:t>3. Запрещается совмещение функций федеральных органов исполнительной власти, органов исполнительной власти субъектов Российской Федерации, иных органов власти, органов местного самоуправления и функций хозяйствующих субъектов, за </a:t>
            </a:r>
            <a:r>
              <a:rPr lang="ru-RU" sz="1600" b="1" dirty="0" smtClean="0">
                <a:latin typeface="Trebuchet MS" pitchFamily="34" charset="0"/>
              </a:rPr>
              <a:t>исключением …</a:t>
            </a:r>
            <a:endParaRPr lang="ru-RU" sz="1600" b="1" dirty="0">
              <a:latin typeface="Trebuchet MS" pitchFamily="34" charset="0"/>
            </a:endParaRP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23</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6" name="Заголовок 1"/>
          <p:cNvSpPr txBox="1">
            <a:spLocks/>
          </p:cNvSpPr>
          <p:nvPr/>
        </p:nvSpPr>
        <p:spPr bwMode="auto">
          <a:xfrm>
            <a:off x="13184" y="739674"/>
            <a:ext cx="6858000" cy="14401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r>
              <a:rPr lang="ru-RU" sz="1400" b="1" kern="0" dirty="0" smtClean="0">
                <a:solidFill>
                  <a:srgbClr val="008080"/>
                </a:solidFill>
                <a:latin typeface="Trebuchet MS" pitchFamily="34" charset="0"/>
              </a:rPr>
              <a:t>Статья 15. Запрет на ограничивающие конкуренцию акты и действия (бездействие) федеральных органов исполнительной власти, органов государственной власти субъектов Российской Федерации, органов местного самоуправления, иных осуществляющих функции указанных органов или организаций, организаций, участвующих в предоставлении государственных или муниципальных услуг, а также государственных внебюджетных фондов, Центрального банка Российской Федерации</a:t>
            </a:r>
            <a:endParaRPr lang="ru-RU" sz="1400" b="1" kern="0" dirty="0">
              <a:solidFill>
                <a:srgbClr val="008080"/>
              </a:solidFill>
              <a:latin typeface="Trebuchet MS" pitchFamily="34" charset="0"/>
            </a:endParaRPr>
          </a:p>
        </p:txBody>
      </p:sp>
    </p:spTree>
    <p:extLst>
      <p:ext uri="{BB962C8B-B14F-4D97-AF65-F5344CB8AC3E}">
        <p14:creationId xmlns:p14="http://schemas.microsoft.com/office/powerpoint/2010/main" val="1199731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814" y="2427734"/>
            <a:ext cx="6813376" cy="3747863"/>
          </a:xfrm>
        </p:spPr>
        <p:txBody>
          <a:bodyPr/>
          <a:lstStyle/>
          <a:p>
            <a:pPr marL="0" indent="0" algn="just">
              <a:buNone/>
            </a:pPr>
            <a:r>
              <a:rPr lang="ru-RU" sz="1400" b="1" dirty="0" smtClean="0">
                <a:latin typeface="Trebuchet MS" pitchFamily="34" charset="0"/>
              </a:rPr>
              <a:t>…случаев</a:t>
            </a:r>
            <a:r>
              <a:rPr lang="ru-RU" sz="1400" b="1" dirty="0">
                <a:latin typeface="Trebuchet MS" pitchFamily="34" charset="0"/>
              </a:rPr>
              <a:t>, установленных федеральными законами, указами Президента Российской Федерации, постановлениями Правительства Российской Федерации, а также наделение хозяйствующих субъектов функциями и правами указанных органов, в том числе функциями и правами органов государственного контроля и надзора, если иное не установлено Федеральным законом от 30 октября 2007 года N 238-ФЗ "О Государственной корпорации по строительству олимпийских объектов и развитию города Сочи как горноклиматического курорта", Федеральным законом от 1 декабря 2007 года N 317-ФЗ "О Государственной корпорации по атомной энергии </a:t>
            </a:r>
            <a:r>
              <a:rPr lang="ru-RU" sz="1400" b="1" dirty="0" smtClean="0">
                <a:latin typeface="Trebuchet MS" pitchFamily="34" charset="0"/>
              </a:rPr>
              <a:t>"</a:t>
            </a:r>
            <a:r>
              <a:rPr lang="ru-RU" sz="1400" b="1" dirty="0" err="1" smtClean="0">
                <a:latin typeface="Trebuchet MS" pitchFamily="34" charset="0"/>
              </a:rPr>
              <a:t>Росатом</a:t>
            </a:r>
            <a:r>
              <a:rPr lang="ru-RU" sz="1400" b="1" dirty="0">
                <a:latin typeface="Trebuchet MS" pitchFamily="34" charset="0"/>
              </a:rPr>
              <a:t>" и Федеральным законом "</a:t>
            </a:r>
            <a:r>
              <a:rPr lang="ru-RU" sz="1400" b="1" dirty="0" smtClean="0">
                <a:latin typeface="Trebuchet MS" pitchFamily="34" charset="0"/>
              </a:rPr>
              <a:t>О Государственной </a:t>
            </a:r>
            <a:r>
              <a:rPr lang="ru-RU" sz="1400" b="1" dirty="0">
                <a:latin typeface="Trebuchet MS" pitchFamily="34" charset="0"/>
              </a:rPr>
              <a:t>корпорации по космической деятельности "</a:t>
            </a:r>
            <a:r>
              <a:rPr lang="ru-RU" sz="1400" b="1" dirty="0" err="1">
                <a:latin typeface="Trebuchet MS" pitchFamily="34" charset="0"/>
              </a:rPr>
              <a:t>Роскосмос</a:t>
            </a:r>
            <a:r>
              <a:rPr lang="ru-RU" sz="1400" b="1" dirty="0">
                <a:latin typeface="Trebuchet MS" pitchFamily="34" charset="0"/>
              </a:rPr>
              <a:t>".</a:t>
            </a: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24</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6" name="Заголовок 1"/>
          <p:cNvSpPr txBox="1">
            <a:spLocks/>
          </p:cNvSpPr>
          <p:nvPr/>
        </p:nvSpPr>
        <p:spPr bwMode="auto">
          <a:xfrm>
            <a:off x="13184" y="739674"/>
            <a:ext cx="6858000" cy="14401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r>
              <a:rPr lang="ru-RU" sz="1400" b="1" kern="0" dirty="0" smtClean="0">
                <a:solidFill>
                  <a:srgbClr val="008080"/>
                </a:solidFill>
                <a:latin typeface="Trebuchet MS" pitchFamily="34" charset="0"/>
              </a:rPr>
              <a:t>Статья 15. Запрет на ограничивающие конкуренцию акты и действия (бездействие) федеральных органов исполнительной власти, органов государственной власти субъектов Российской Федерации, органов местного самоуправления, иных осуществляющих функции указанных органов или организаций, организаций, участвующих в предоставлении государственных или муниципальных услуг, а также государственных внебюджетных фондов, Центрального банка Российской Федерации</a:t>
            </a:r>
            <a:endParaRPr lang="ru-RU" sz="1400" b="1" kern="0" dirty="0">
              <a:solidFill>
                <a:srgbClr val="008080"/>
              </a:solidFill>
              <a:latin typeface="Trebuchet MS" pitchFamily="34" charset="0"/>
            </a:endParaRPr>
          </a:p>
        </p:txBody>
      </p:sp>
    </p:spTree>
    <p:extLst>
      <p:ext uri="{BB962C8B-B14F-4D97-AF65-F5344CB8AC3E}">
        <p14:creationId xmlns:p14="http://schemas.microsoft.com/office/powerpoint/2010/main" val="4218413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211710"/>
            <a:ext cx="6858000" cy="3394472"/>
          </a:xfrm>
        </p:spPr>
        <p:txBody>
          <a:bodyPr/>
          <a:lstStyle/>
          <a:p>
            <a:pPr marL="0" indent="0" algn="just">
              <a:buNone/>
            </a:pPr>
            <a:r>
              <a:rPr lang="ru-RU" sz="1500" b="1" dirty="0">
                <a:latin typeface="Trebuchet MS" pitchFamily="34" charset="0"/>
              </a:rPr>
              <a:t>Запрещаются соглашения между федеральными органами исполнительной власти, органами государственной власти субъектов Российской Федерации, органами местного самоуправления, иными осуществляющими функции указанных органов органами или организациями, а также государственными внебюджетными фондами, Центральным банком Российской Федерации или между ними и хозяйствующими субъектами либо осуществление этими органами и организациями согласованных действий, если такие соглашения или такое осуществление согласованных действий приводят или могут привести к недопущению, ограничению, устранению конкуренции, в частности к:</a:t>
            </a: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25</a:t>
            </a:fld>
            <a:endParaRPr lang="ru-RU"/>
          </a:p>
        </p:txBody>
      </p:sp>
      <p:sp>
        <p:nvSpPr>
          <p:cNvPr id="5" name="Заголовок 1"/>
          <p:cNvSpPr txBox="1">
            <a:spLocks/>
          </p:cNvSpPr>
          <p:nvPr/>
        </p:nvSpPr>
        <p:spPr bwMode="auto">
          <a:xfrm>
            <a:off x="0" y="51470"/>
            <a:ext cx="6858000" cy="3410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pPr algn="r"/>
            <a:r>
              <a:rPr lang="ru-RU" sz="2000" b="1" i="1" kern="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kern="0" dirty="0">
              <a:solidFill>
                <a:schemeClr val="bg1"/>
              </a:solidFill>
              <a:latin typeface="Trebuchet MS" panose="020B0603020202020204" pitchFamily="34" charset="0"/>
            </a:endParaRPr>
          </a:p>
        </p:txBody>
      </p:sp>
      <p:sp>
        <p:nvSpPr>
          <p:cNvPr id="6" name="Заголовок 1"/>
          <p:cNvSpPr txBox="1">
            <a:spLocks/>
          </p:cNvSpPr>
          <p:nvPr/>
        </p:nvSpPr>
        <p:spPr bwMode="auto">
          <a:xfrm>
            <a:off x="27385" y="771550"/>
            <a:ext cx="6858000" cy="14401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r>
              <a:rPr lang="ru-RU" sz="1400" b="1" kern="0" dirty="0">
                <a:solidFill>
                  <a:srgbClr val="008080"/>
                </a:solidFill>
                <a:latin typeface="Trebuchet MS" pitchFamily="34" charset="0"/>
              </a:rPr>
              <a:t>Статья 16. Запрет на ограничивающие конкуренцию соглашения или согласованные действия федеральных органов исполнительной власти, органов государственной власти субъектов Российской Федерации, органов местного самоуправления, иных осуществляющих функции указанных органов </a:t>
            </a:r>
            <a:r>
              <a:rPr lang="ru-RU" sz="1400" b="1" kern="0" dirty="0" err="1">
                <a:solidFill>
                  <a:srgbClr val="008080"/>
                </a:solidFill>
                <a:latin typeface="Trebuchet MS" pitchFamily="34" charset="0"/>
              </a:rPr>
              <a:t>органов</a:t>
            </a:r>
            <a:r>
              <a:rPr lang="ru-RU" sz="1400" b="1" kern="0" dirty="0">
                <a:solidFill>
                  <a:srgbClr val="008080"/>
                </a:solidFill>
                <a:latin typeface="Trebuchet MS" pitchFamily="34" charset="0"/>
              </a:rPr>
              <a:t> или организаций, а также государственных внебюджетных фондов, Центрального банка Российской Федерации</a:t>
            </a:r>
          </a:p>
        </p:txBody>
      </p:sp>
    </p:spTree>
    <p:extLst>
      <p:ext uri="{BB962C8B-B14F-4D97-AF65-F5344CB8AC3E}">
        <p14:creationId xmlns:p14="http://schemas.microsoft.com/office/powerpoint/2010/main" val="2706636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865" y="1995686"/>
            <a:ext cx="6858000" cy="3394472"/>
          </a:xfrm>
        </p:spPr>
        <p:txBody>
          <a:bodyPr/>
          <a:lstStyle/>
          <a:p>
            <a:pPr marL="0" indent="0" algn="just">
              <a:buNone/>
            </a:pPr>
            <a:r>
              <a:rPr lang="ru-RU" sz="1500" b="1" dirty="0">
                <a:solidFill>
                  <a:srgbClr val="C00000"/>
                </a:solidFill>
                <a:latin typeface="Trebuchet MS" pitchFamily="34" charset="0"/>
              </a:rPr>
              <a:t>1) </a:t>
            </a:r>
            <a:r>
              <a:rPr lang="ru-RU" sz="1500" b="1" dirty="0">
                <a:latin typeface="Trebuchet MS" pitchFamily="34" charset="0"/>
              </a:rPr>
              <a:t>повышению, снижению или поддержанию цен (тарифов), за исключением случаев, если такие соглашения предусмотрены федеральными законами или нормативными правовыми актами Президента Российской Федерации, нормативными правовыми актами Правительства Российской Федерации;</a:t>
            </a:r>
          </a:p>
          <a:p>
            <a:pPr marL="0" indent="0" algn="just">
              <a:buNone/>
            </a:pPr>
            <a:r>
              <a:rPr lang="ru-RU" sz="1500" b="1" dirty="0">
                <a:solidFill>
                  <a:srgbClr val="C00000"/>
                </a:solidFill>
                <a:latin typeface="Trebuchet MS" pitchFamily="34" charset="0"/>
              </a:rPr>
              <a:t>2) </a:t>
            </a:r>
            <a:r>
              <a:rPr lang="ru-RU" sz="1500" b="1" dirty="0">
                <a:latin typeface="Trebuchet MS" pitchFamily="34" charset="0"/>
              </a:rPr>
              <a:t>экономически, технологически и иным образом не обоснованному установлению различных цен (тарифов) на один и тот же товар;</a:t>
            </a:r>
          </a:p>
          <a:p>
            <a:pPr marL="0" indent="0" algn="just">
              <a:buNone/>
            </a:pPr>
            <a:r>
              <a:rPr lang="ru-RU" sz="1500" b="1" dirty="0">
                <a:solidFill>
                  <a:srgbClr val="C00000"/>
                </a:solidFill>
                <a:latin typeface="Trebuchet MS" pitchFamily="34" charset="0"/>
              </a:rPr>
              <a:t>3) </a:t>
            </a:r>
            <a:r>
              <a:rPr lang="ru-RU" sz="1500" b="1" dirty="0">
                <a:latin typeface="Trebuchet MS" pitchFamily="34" charset="0"/>
              </a:rPr>
              <a:t>разделу товарного рынка по территориальному принципу, объему продажи или покупки товаров, ассортименту реализуемых товаров либо по составу продавцов или покупателей (заказчиков);</a:t>
            </a:r>
          </a:p>
          <a:p>
            <a:pPr marL="0" indent="0" algn="just">
              <a:buNone/>
            </a:pPr>
            <a:r>
              <a:rPr lang="ru-RU" sz="1500" b="1" dirty="0">
                <a:solidFill>
                  <a:srgbClr val="C00000"/>
                </a:solidFill>
                <a:latin typeface="Trebuchet MS" pitchFamily="34" charset="0"/>
              </a:rPr>
              <a:t>4) </a:t>
            </a:r>
            <a:r>
              <a:rPr lang="ru-RU" sz="1500" b="1" dirty="0">
                <a:latin typeface="Trebuchet MS" pitchFamily="34" charset="0"/>
              </a:rPr>
              <a:t>ограничению доступа на товарный рынок, выхода из товарного рынка или устранению с него хозяйствующих субъектов.</a:t>
            </a:r>
          </a:p>
          <a:p>
            <a:pPr marL="0" indent="0" algn="just">
              <a:buNone/>
            </a:pPr>
            <a:r>
              <a:rPr lang="ru-RU" sz="1500" b="1" dirty="0">
                <a:latin typeface="Trebuchet MS" pitchFamily="34" charset="0"/>
              </a:rPr>
              <a:t> </a:t>
            </a: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26</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6" name="Заголовок 1"/>
          <p:cNvSpPr txBox="1">
            <a:spLocks/>
          </p:cNvSpPr>
          <p:nvPr/>
        </p:nvSpPr>
        <p:spPr bwMode="auto">
          <a:xfrm>
            <a:off x="13693" y="627534"/>
            <a:ext cx="6858000" cy="144016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r>
              <a:rPr lang="ru-RU" sz="1400" b="1" kern="0" dirty="0">
                <a:solidFill>
                  <a:srgbClr val="008080"/>
                </a:solidFill>
                <a:latin typeface="Trebuchet MS" pitchFamily="34" charset="0"/>
              </a:rPr>
              <a:t>Статья 16. Запрет на ограничивающие конкуренцию соглашения или согласованные действия федеральных органов исполнительной власти, органов государственной власти субъектов Российской Федерации, органов местного самоуправления, иных осуществляющих функции указанных органов </a:t>
            </a:r>
            <a:r>
              <a:rPr lang="ru-RU" sz="1400" b="1" kern="0" dirty="0" err="1">
                <a:solidFill>
                  <a:srgbClr val="008080"/>
                </a:solidFill>
                <a:latin typeface="Trebuchet MS" pitchFamily="34" charset="0"/>
              </a:rPr>
              <a:t>органов</a:t>
            </a:r>
            <a:r>
              <a:rPr lang="ru-RU" sz="1400" b="1" kern="0" dirty="0">
                <a:solidFill>
                  <a:srgbClr val="008080"/>
                </a:solidFill>
                <a:latin typeface="Trebuchet MS" pitchFamily="34" charset="0"/>
              </a:rPr>
              <a:t> или организаций, а также государственных внебюджетных фондов, Центрального банка Российской Федерации</a:t>
            </a:r>
          </a:p>
        </p:txBody>
      </p:sp>
    </p:spTree>
    <p:extLst>
      <p:ext uri="{BB962C8B-B14F-4D97-AF65-F5344CB8AC3E}">
        <p14:creationId xmlns:p14="http://schemas.microsoft.com/office/powerpoint/2010/main" val="1271789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27</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2" name="Прямоугольник 1"/>
          <p:cNvSpPr/>
          <p:nvPr/>
        </p:nvSpPr>
        <p:spPr>
          <a:xfrm>
            <a:off x="0" y="1361931"/>
            <a:ext cx="6858000" cy="3139321"/>
          </a:xfrm>
          <a:prstGeom prst="rect">
            <a:avLst/>
          </a:prstGeom>
        </p:spPr>
        <p:txBody>
          <a:bodyPr wrap="square">
            <a:spAutoFit/>
          </a:bodyPr>
          <a:lstStyle/>
          <a:p>
            <a:pPr algn="ctr"/>
            <a:r>
              <a:rPr lang="ru-RU" sz="1800" b="1" dirty="0" smtClean="0">
                <a:solidFill>
                  <a:srgbClr val="008080"/>
                </a:solidFill>
                <a:latin typeface="Trebuchet MS" panose="020B0603020202020204" pitchFamily="34" charset="0"/>
              </a:rPr>
              <a:t>ОРГАНИЗАТОРОМ ИЛИ УЧАСТНИКОМ АНТИКОНКУРЕНТНЫХ СОГЛАШЕНИЙ ЧАСТО ЯВЛЯЕТСЯ ОРГАН ВЛАСТИ </a:t>
            </a:r>
          </a:p>
          <a:p>
            <a:pPr algn="ctr"/>
            <a:endParaRPr lang="ru-RU" sz="1800" b="1" i="1" dirty="0" smtClean="0">
              <a:solidFill>
                <a:schemeClr val="accent6"/>
              </a:solidFill>
              <a:latin typeface="Trebuchet MS" panose="020B0603020202020204" pitchFamily="34" charset="0"/>
            </a:endParaRPr>
          </a:p>
          <a:p>
            <a:r>
              <a:rPr lang="ru-RU" sz="1800" b="1" i="1" dirty="0" smtClean="0">
                <a:solidFill>
                  <a:schemeClr val="accent6"/>
                </a:solidFill>
                <a:latin typeface="Trebuchet MS" panose="020B0603020202020204" pitchFamily="34" charset="0"/>
              </a:rPr>
              <a:t>1.Обеспечить преференции «своим». </a:t>
            </a:r>
          </a:p>
          <a:p>
            <a:r>
              <a:rPr lang="ru-RU" sz="1800" b="1" i="1" dirty="0" smtClean="0">
                <a:solidFill>
                  <a:schemeClr val="accent6"/>
                </a:solidFill>
                <a:latin typeface="Trebuchet MS" panose="020B0603020202020204" pitchFamily="34" charset="0"/>
              </a:rPr>
              <a:t>2.Воспрепятствовать равным условиям конкурентной борьбы. </a:t>
            </a:r>
          </a:p>
          <a:p>
            <a:r>
              <a:rPr lang="ru-RU" sz="1800" b="1" i="1" dirty="0" smtClean="0">
                <a:solidFill>
                  <a:schemeClr val="accent6"/>
                </a:solidFill>
                <a:latin typeface="Trebuchet MS" panose="020B0603020202020204" pitchFamily="34" charset="0"/>
              </a:rPr>
              <a:t>3.Устранить с рынка «неугодных». </a:t>
            </a:r>
          </a:p>
          <a:p>
            <a:pPr algn="ctr"/>
            <a:endParaRPr lang="ru-RU" sz="1800" b="1" dirty="0" smtClean="0">
              <a:solidFill>
                <a:srgbClr val="C00000"/>
              </a:solidFill>
              <a:latin typeface="Trebuchet MS" panose="020B0603020202020204" pitchFamily="34" charset="0"/>
            </a:endParaRPr>
          </a:p>
          <a:p>
            <a:pPr algn="ctr"/>
            <a:endParaRPr lang="ru-RU" sz="1800" b="1" dirty="0">
              <a:solidFill>
                <a:srgbClr val="C00000"/>
              </a:solidFill>
              <a:latin typeface="Trebuchet MS" panose="020B0603020202020204" pitchFamily="34" charset="0"/>
            </a:endParaRPr>
          </a:p>
          <a:p>
            <a:pPr algn="ctr"/>
            <a:r>
              <a:rPr lang="ru-RU" sz="1800" b="1" dirty="0" smtClean="0">
                <a:solidFill>
                  <a:srgbClr val="C00000"/>
                </a:solidFill>
                <a:latin typeface="Trebuchet MS" panose="020B0603020202020204" pitchFamily="34" charset="0"/>
              </a:rPr>
              <a:t>АНТИКОНКУРЕНТНОЕ СОГЛАШЕНИЕ С УЧАСТИЕМ ОРГАНА ВЛАСТИ = КОРРУПЦИЯ</a:t>
            </a:r>
            <a:endParaRPr lang="ru-RU" sz="1800" b="1" dirty="0">
              <a:solidFill>
                <a:srgbClr val="C00000"/>
              </a:solidFill>
              <a:latin typeface="Trebuchet MS" panose="020B0603020202020204" pitchFamily="34" charset="0"/>
            </a:endParaRPr>
          </a:p>
        </p:txBody>
      </p:sp>
      <p:sp>
        <p:nvSpPr>
          <p:cNvPr id="3" name="Прямоугольник 2"/>
          <p:cNvSpPr/>
          <p:nvPr/>
        </p:nvSpPr>
        <p:spPr>
          <a:xfrm>
            <a:off x="152636" y="707942"/>
            <a:ext cx="6552728" cy="369332"/>
          </a:xfrm>
          <a:prstGeom prst="rect">
            <a:avLst/>
          </a:prstGeom>
        </p:spPr>
        <p:txBody>
          <a:bodyPr wrap="square">
            <a:spAutoFit/>
          </a:bodyPr>
          <a:lstStyle/>
          <a:p>
            <a:pPr algn="ctr"/>
            <a:r>
              <a:rPr lang="ru-RU" sz="1800" b="1" u="sng" dirty="0">
                <a:solidFill>
                  <a:schemeClr val="accent6"/>
                </a:solidFill>
                <a:latin typeface="Trebuchet MS" panose="020B0603020202020204" pitchFamily="34" charset="0"/>
              </a:rPr>
              <a:t>Российская специфика антиконкурентных соглашений</a:t>
            </a:r>
          </a:p>
        </p:txBody>
      </p:sp>
    </p:spTree>
    <p:extLst>
      <p:ext uri="{BB962C8B-B14F-4D97-AF65-F5344CB8AC3E}">
        <p14:creationId xmlns:p14="http://schemas.microsoft.com/office/powerpoint/2010/main" val="716486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28</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2" name="Прямоугольник 1"/>
          <p:cNvSpPr/>
          <p:nvPr/>
        </p:nvSpPr>
        <p:spPr>
          <a:xfrm>
            <a:off x="1772816" y="1203598"/>
            <a:ext cx="4968552" cy="3170099"/>
          </a:xfrm>
          <a:prstGeom prst="rect">
            <a:avLst/>
          </a:prstGeom>
        </p:spPr>
        <p:txBody>
          <a:bodyPr wrap="square">
            <a:spAutoFit/>
          </a:bodyPr>
          <a:lstStyle/>
          <a:p>
            <a:pPr algn="r"/>
            <a:r>
              <a:rPr lang="ru-RU" sz="2000" b="1" dirty="0" smtClean="0">
                <a:solidFill>
                  <a:srgbClr val="C00000"/>
                </a:solidFill>
                <a:latin typeface="Trebuchet MS" panose="020B0603020202020204" pitchFamily="34" charset="0"/>
              </a:rPr>
              <a:t>Запрет </a:t>
            </a:r>
            <a:r>
              <a:rPr lang="ru-RU" sz="2000" b="1" dirty="0">
                <a:solidFill>
                  <a:srgbClr val="C00000"/>
                </a:solidFill>
                <a:latin typeface="Trebuchet MS" panose="020B0603020202020204" pitchFamily="34" charset="0"/>
              </a:rPr>
              <a:t>на </a:t>
            </a:r>
            <a:r>
              <a:rPr lang="ru-RU" sz="2000" b="1" dirty="0" err="1">
                <a:solidFill>
                  <a:srgbClr val="C00000"/>
                </a:solidFill>
                <a:latin typeface="Trebuchet MS" panose="020B0603020202020204" pitchFamily="34" charset="0"/>
              </a:rPr>
              <a:t>антиконкурентные</a:t>
            </a:r>
            <a:r>
              <a:rPr lang="ru-RU" sz="2000" b="1" dirty="0">
                <a:solidFill>
                  <a:srgbClr val="C00000"/>
                </a:solidFill>
                <a:latin typeface="Trebuchet MS" panose="020B0603020202020204" pitchFamily="34" charset="0"/>
              </a:rPr>
              <a:t> действия органов власти </a:t>
            </a:r>
            <a:r>
              <a:rPr lang="ru-RU" sz="2000" b="1" i="1" dirty="0">
                <a:solidFill>
                  <a:schemeClr val="accent6"/>
                </a:solidFill>
                <a:latin typeface="Trebuchet MS" panose="020B0603020202020204" pitchFamily="34" charset="0"/>
              </a:rPr>
              <a:t>(заказчиков, организаторов) </a:t>
            </a:r>
            <a:r>
              <a:rPr lang="ru-RU" sz="2000" b="1" dirty="0">
                <a:solidFill>
                  <a:schemeClr val="accent6"/>
                </a:solidFill>
                <a:latin typeface="Trebuchet MS" panose="020B0603020202020204" pitchFamily="34" charset="0"/>
              </a:rPr>
              <a:t>при проведении торгов, запроса котировок цен на товары, запроса предложений, которые приводят или могут привести к недопущению, ограничению или устранению конкуренции, установлен </a:t>
            </a:r>
            <a:r>
              <a:rPr lang="ru-RU" sz="2000" b="1" dirty="0" smtClean="0">
                <a:solidFill>
                  <a:srgbClr val="C00000"/>
                </a:solidFill>
                <a:latin typeface="Trebuchet MS" panose="020B0603020202020204" pitchFamily="34" charset="0"/>
              </a:rPr>
              <a:t>статьей </a:t>
            </a:r>
            <a:r>
              <a:rPr lang="ru-RU" sz="2000" b="1" dirty="0">
                <a:solidFill>
                  <a:srgbClr val="C00000"/>
                </a:solidFill>
                <a:latin typeface="Trebuchet MS" panose="020B0603020202020204" pitchFamily="34" charset="0"/>
              </a:rPr>
              <a:t>17 Закона </a:t>
            </a:r>
            <a:r>
              <a:rPr lang="ru-RU" sz="2000" b="1" dirty="0" smtClean="0">
                <a:solidFill>
                  <a:srgbClr val="C00000"/>
                </a:solidFill>
                <a:latin typeface="Trebuchet MS" panose="020B0603020202020204" pitchFamily="34" charset="0"/>
              </a:rPr>
              <a:t>«О защите конкуренции»</a:t>
            </a:r>
            <a:r>
              <a:rPr lang="ru-RU" sz="2000" b="1" dirty="0" smtClean="0">
                <a:solidFill>
                  <a:schemeClr val="accent6"/>
                </a:solidFill>
                <a:latin typeface="Trebuchet MS" panose="020B0603020202020204" pitchFamily="34" charset="0"/>
              </a:rPr>
              <a:t>.</a:t>
            </a:r>
            <a:endParaRPr lang="ru-RU" sz="2000" b="1" dirty="0">
              <a:solidFill>
                <a:schemeClr val="accent6"/>
              </a:solidFill>
              <a:latin typeface="Trebuchet MS" panose="020B0603020202020204" pitchFamily="34" charset="0"/>
            </a:endParaRP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32" y="1923678"/>
            <a:ext cx="1820569" cy="1829407"/>
          </a:xfrm>
          <a:prstGeom prst="rect">
            <a:avLst/>
          </a:prstGeom>
        </p:spPr>
      </p:pic>
    </p:spTree>
    <p:extLst>
      <p:ext uri="{BB962C8B-B14F-4D97-AF65-F5344CB8AC3E}">
        <p14:creationId xmlns:p14="http://schemas.microsoft.com/office/powerpoint/2010/main" val="12844175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29</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2" name="Прямоугольник 1"/>
          <p:cNvSpPr/>
          <p:nvPr/>
        </p:nvSpPr>
        <p:spPr>
          <a:xfrm>
            <a:off x="0" y="670203"/>
            <a:ext cx="6858000" cy="4278094"/>
          </a:xfrm>
          <a:prstGeom prst="rect">
            <a:avLst/>
          </a:prstGeom>
        </p:spPr>
        <p:txBody>
          <a:bodyPr wrap="square">
            <a:spAutoFit/>
          </a:bodyPr>
          <a:lstStyle/>
          <a:p>
            <a:pPr algn="ctr"/>
            <a:r>
              <a:rPr lang="ru-RU" sz="1600" b="1" dirty="0">
                <a:solidFill>
                  <a:schemeClr val="accent6"/>
                </a:solidFill>
                <a:latin typeface="Trebuchet MS" panose="020B0603020202020204" pitchFamily="34" charset="0"/>
              </a:rPr>
              <a:t>В соответствии со </a:t>
            </a:r>
            <a:r>
              <a:rPr lang="ru-RU" sz="1600" b="1" dirty="0">
                <a:solidFill>
                  <a:srgbClr val="008080"/>
                </a:solidFill>
                <a:latin typeface="Trebuchet MS" panose="020B0603020202020204" pitchFamily="34" charset="0"/>
              </a:rPr>
              <a:t>статьей 17 Закона «О защите конкуренции</a:t>
            </a:r>
            <a:r>
              <a:rPr lang="ru-RU" sz="1600" b="1" dirty="0" smtClean="0">
                <a:solidFill>
                  <a:srgbClr val="008080"/>
                </a:solidFill>
                <a:latin typeface="Trebuchet MS" panose="020B0603020202020204" pitchFamily="34" charset="0"/>
              </a:rPr>
              <a:t>» </a:t>
            </a:r>
            <a:r>
              <a:rPr lang="ru-RU" sz="1600" b="1" dirty="0" smtClean="0">
                <a:solidFill>
                  <a:srgbClr val="C00000"/>
                </a:solidFill>
                <a:latin typeface="Trebuchet MS" panose="020B0603020202020204" pitchFamily="34" charset="0"/>
              </a:rPr>
              <a:t>запрещаются:</a:t>
            </a:r>
          </a:p>
          <a:p>
            <a:pPr algn="ctr"/>
            <a:endParaRPr lang="ru-RU" sz="1600" b="1" dirty="0">
              <a:solidFill>
                <a:srgbClr val="C00000"/>
              </a:solidFill>
              <a:latin typeface="Trebuchet MS" panose="020B0603020202020204" pitchFamily="34" charset="0"/>
            </a:endParaRPr>
          </a:p>
          <a:p>
            <a:r>
              <a:rPr lang="ru-RU" b="1" dirty="0" smtClean="0">
                <a:solidFill>
                  <a:srgbClr val="C00000"/>
                </a:solidFill>
                <a:latin typeface="Trebuchet MS" panose="020B0603020202020204" pitchFamily="34" charset="0"/>
              </a:rPr>
              <a:t>1) координация </a:t>
            </a:r>
            <a:r>
              <a:rPr lang="ru-RU" b="1" dirty="0">
                <a:solidFill>
                  <a:schemeClr val="accent6"/>
                </a:solidFill>
                <a:latin typeface="Trebuchet MS" panose="020B0603020202020204" pitchFamily="34" charset="0"/>
              </a:rPr>
              <a:t>организаторами торгов, … или заказчиками деятельности их участников, </a:t>
            </a:r>
            <a:r>
              <a:rPr lang="ru-RU" b="1" dirty="0" smtClean="0">
                <a:solidFill>
                  <a:schemeClr val="accent6"/>
                </a:solidFill>
                <a:latin typeface="Trebuchet MS" panose="020B0603020202020204" pitchFamily="34" charset="0"/>
              </a:rPr>
              <a:t>а </a:t>
            </a:r>
            <a:r>
              <a:rPr lang="ru-RU" b="1" dirty="0" smtClean="0">
                <a:solidFill>
                  <a:srgbClr val="C00000"/>
                </a:solidFill>
                <a:latin typeface="Trebuchet MS" panose="020B0603020202020204" pitchFamily="34" charset="0"/>
              </a:rPr>
              <a:t>также </a:t>
            </a:r>
            <a:r>
              <a:rPr lang="ru-RU" b="1" dirty="0">
                <a:solidFill>
                  <a:srgbClr val="C00000"/>
                </a:solidFill>
                <a:latin typeface="Trebuchet MS" panose="020B0603020202020204" pitchFamily="34" charset="0"/>
              </a:rPr>
              <a:t>заключение соглашений между организаторами торгов и (или) заказчиками </a:t>
            </a:r>
            <a:r>
              <a:rPr lang="ru-RU" b="1" dirty="0" smtClean="0">
                <a:solidFill>
                  <a:srgbClr val="C00000"/>
                </a:solidFill>
                <a:latin typeface="Trebuchet MS" panose="020B0603020202020204" pitchFamily="34" charset="0"/>
              </a:rPr>
              <a:t>с участниками </a:t>
            </a:r>
            <a:r>
              <a:rPr lang="ru-RU" b="1" dirty="0">
                <a:solidFill>
                  <a:srgbClr val="C00000"/>
                </a:solidFill>
                <a:latin typeface="Trebuchet MS" panose="020B0603020202020204" pitchFamily="34" charset="0"/>
              </a:rPr>
              <a:t>этих торгов</a:t>
            </a:r>
            <a:r>
              <a:rPr lang="ru-RU" b="1" dirty="0">
                <a:solidFill>
                  <a:schemeClr val="accent6"/>
                </a:solidFill>
                <a:latin typeface="Trebuchet MS" panose="020B0603020202020204" pitchFamily="34" charset="0"/>
              </a:rPr>
              <a:t>, если такие </a:t>
            </a:r>
            <a:r>
              <a:rPr lang="ru-RU" b="1" dirty="0" smtClean="0">
                <a:solidFill>
                  <a:schemeClr val="accent6"/>
                </a:solidFill>
                <a:latin typeface="Trebuchet MS" panose="020B0603020202020204" pitchFamily="34" charset="0"/>
              </a:rPr>
              <a:t> соглашения </a:t>
            </a:r>
            <a:r>
              <a:rPr lang="ru-RU" b="1" dirty="0">
                <a:solidFill>
                  <a:schemeClr val="accent6"/>
                </a:solidFill>
                <a:latin typeface="Trebuchet MS" panose="020B0603020202020204" pitchFamily="34" charset="0"/>
              </a:rPr>
              <a:t>имеют своей целью либо приводят или </a:t>
            </a:r>
            <a:r>
              <a:rPr lang="ru-RU" b="1" dirty="0" smtClean="0">
                <a:solidFill>
                  <a:schemeClr val="accent6"/>
                </a:solidFill>
                <a:latin typeface="Trebuchet MS" panose="020B0603020202020204" pitchFamily="34" charset="0"/>
              </a:rPr>
              <a:t>могут привести </a:t>
            </a:r>
            <a:r>
              <a:rPr lang="ru-RU" b="1" dirty="0">
                <a:solidFill>
                  <a:schemeClr val="accent6"/>
                </a:solidFill>
                <a:latin typeface="Trebuchet MS" panose="020B0603020202020204" pitchFamily="34" charset="0"/>
              </a:rPr>
              <a:t>к ограничению конкуренции и (или) созданию преимущественных условий для </a:t>
            </a:r>
            <a:r>
              <a:rPr lang="ru-RU" b="1" dirty="0" smtClean="0">
                <a:solidFill>
                  <a:schemeClr val="accent6"/>
                </a:solidFill>
                <a:latin typeface="Trebuchet MS" panose="020B0603020202020204" pitchFamily="34" charset="0"/>
              </a:rPr>
              <a:t>каких-либо </a:t>
            </a:r>
            <a:r>
              <a:rPr lang="ru-RU" b="1" dirty="0">
                <a:solidFill>
                  <a:schemeClr val="accent6"/>
                </a:solidFill>
                <a:latin typeface="Trebuchet MS" panose="020B0603020202020204" pitchFamily="34" charset="0"/>
              </a:rPr>
              <a:t>участников, если иное не предусмотрено </a:t>
            </a:r>
            <a:r>
              <a:rPr lang="ru-RU" b="1" dirty="0" smtClean="0">
                <a:solidFill>
                  <a:schemeClr val="accent6"/>
                </a:solidFill>
                <a:latin typeface="Trebuchet MS" panose="020B0603020202020204" pitchFamily="34" charset="0"/>
              </a:rPr>
              <a:t>законодательством </a:t>
            </a:r>
            <a:r>
              <a:rPr lang="ru-RU" b="1" dirty="0">
                <a:solidFill>
                  <a:schemeClr val="accent6"/>
                </a:solidFill>
                <a:latin typeface="Trebuchet MS" panose="020B0603020202020204" pitchFamily="34" charset="0"/>
              </a:rPr>
              <a:t>РФ</a:t>
            </a:r>
            <a:r>
              <a:rPr lang="ru-RU" b="1" dirty="0" smtClean="0">
                <a:solidFill>
                  <a:schemeClr val="accent6"/>
                </a:solidFill>
                <a:latin typeface="Trebuchet MS" panose="020B0603020202020204" pitchFamily="34" charset="0"/>
              </a:rPr>
              <a:t>;</a:t>
            </a:r>
          </a:p>
          <a:p>
            <a:endParaRPr lang="ru-RU" b="1" dirty="0">
              <a:solidFill>
                <a:schemeClr val="accent6"/>
              </a:solidFill>
              <a:latin typeface="Trebuchet MS" panose="020B0603020202020204" pitchFamily="34" charset="0"/>
            </a:endParaRPr>
          </a:p>
          <a:p>
            <a:r>
              <a:rPr lang="ru-RU" b="1" dirty="0">
                <a:solidFill>
                  <a:srgbClr val="C00000"/>
                </a:solidFill>
                <a:latin typeface="Trebuchet MS" panose="020B0603020202020204" pitchFamily="34" charset="0"/>
              </a:rPr>
              <a:t>2) создание </a:t>
            </a:r>
            <a:r>
              <a:rPr lang="ru-RU" b="1" dirty="0">
                <a:solidFill>
                  <a:schemeClr val="accent6"/>
                </a:solidFill>
                <a:latin typeface="Trebuchet MS" panose="020B0603020202020204" pitchFamily="34" charset="0"/>
              </a:rPr>
              <a:t>участнику торгов, … или нескольким участникам торгов, … </a:t>
            </a:r>
            <a:r>
              <a:rPr lang="ru-RU" b="1" dirty="0" smtClean="0">
                <a:solidFill>
                  <a:schemeClr val="accent6"/>
                </a:solidFill>
                <a:latin typeface="Trebuchet MS" panose="020B0603020202020204" pitchFamily="34" charset="0"/>
              </a:rPr>
              <a:t>преимущественных условий </a:t>
            </a:r>
            <a:r>
              <a:rPr lang="ru-RU" b="1" dirty="0">
                <a:solidFill>
                  <a:schemeClr val="accent6"/>
                </a:solidFill>
                <a:latin typeface="Trebuchet MS" panose="020B0603020202020204" pitchFamily="34" charset="0"/>
              </a:rPr>
              <a:t>участия в торгах, …, в том числе путем доступа к информации, если иное </a:t>
            </a:r>
            <a:r>
              <a:rPr lang="ru-RU" b="1" dirty="0" smtClean="0">
                <a:solidFill>
                  <a:schemeClr val="accent6"/>
                </a:solidFill>
                <a:latin typeface="Trebuchet MS" panose="020B0603020202020204" pitchFamily="34" charset="0"/>
              </a:rPr>
              <a:t>не установлено </a:t>
            </a:r>
            <a:r>
              <a:rPr lang="ru-RU" b="1" dirty="0">
                <a:solidFill>
                  <a:schemeClr val="accent6"/>
                </a:solidFill>
                <a:latin typeface="Trebuchet MS" panose="020B0603020202020204" pitchFamily="34" charset="0"/>
              </a:rPr>
              <a:t>федеральным законом</a:t>
            </a:r>
            <a:r>
              <a:rPr lang="ru-RU" b="1" dirty="0" smtClean="0">
                <a:solidFill>
                  <a:schemeClr val="accent6"/>
                </a:solidFill>
                <a:latin typeface="Trebuchet MS" panose="020B0603020202020204" pitchFamily="34" charset="0"/>
              </a:rPr>
              <a:t>;</a:t>
            </a:r>
          </a:p>
          <a:p>
            <a:endParaRPr lang="ru-RU" b="1" dirty="0">
              <a:solidFill>
                <a:schemeClr val="accent6"/>
              </a:solidFill>
              <a:latin typeface="Trebuchet MS" panose="020B0603020202020204" pitchFamily="34" charset="0"/>
            </a:endParaRPr>
          </a:p>
          <a:p>
            <a:r>
              <a:rPr lang="ru-RU" b="1" dirty="0">
                <a:solidFill>
                  <a:srgbClr val="C00000"/>
                </a:solidFill>
                <a:latin typeface="Trebuchet MS" panose="020B0603020202020204" pitchFamily="34" charset="0"/>
              </a:rPr>
              <a:t>3) нарушение </a:t>
            </a:r>
            <a:r>
              <a:rPr lang="ru-RU" b="1" dirty="0">
                <a:solidFill>
                  <a:schemeClr val="accent6"/>
                </a:solidFill>
                <a:latin typeface="Trebuchet MS" panose="020B0603020202020204" pitchFamily="34" charset="0"/>
              </a:rPr>
              <a:t>порядка определения победителя </a:t>
            </a:r>
            <a:r>
              <a:rPr lang="ru-RU" b="1" dirty="0" smtClean="0">
                <a:solidFill>
                  <a:schemeClr val="accent6"/>
                </a:solidFill>
                <a:latin typeface="Trebuchet MS" panose="020B0603020202020204" pitchFamily="34" charset="0"/>
              </a:rPr>
              <a:t>/ (победителей) </a:t>
            </a:r>
            <a:r>
              <a:rPr lang="ru-RU" b="1" dirty="0">
                <a:solidFill>
                  <a:schemeClr val="accent6"/>
                </a:solidFill>
                <a:latin typeface="Trebuchet MS" panose="020B0603020202020204" pitchFamily="34" charset="0"/>
              </a:rPr>
              <a:t>торгов, </a:t>
            </a:r>
            <a:r>
              <a:rPr lang="ru-RU" b="1" dirty="0" smtClean="0">
                <a:solidFill>
                  <a:schemeClr val="accent6"/>
                </a:solidFill>
                <a:latin typeface="Trebuchet MS" panose="020B0603020202020204" pitchFamily="34" charset="0"/>
              </a:rPr>
              <a:t>…;</a:t>
            </a:r>
          </a:p>
          <a:p>
            <a:endParaRPr lang="ru-RU" b="1" dirty="0">
              <a:solidFill>
                <a:schemeClr val="accent6"/>
              </a:solidFill>
              <a:latin typeface="Trebuchet MS" panose="020B0603020202020204" pitchFamily="34" charset="0"/>
            </a:endParaRPr>
          </a:p>
          <a:p>
            <a:r>
              <a:rPr lang="ru-RU" b="1" dirty="0">
                <a:solidFill>
                  <a:srgbClr val="C00000"/>
                </a:solidFill>
                <a:latin typeface="Trebuchet MS" panose="020B0603020202020204" pitchFamily="34" charset="0"/>
              </a:rPr>
              <a:t>4) участие </a:t>
            </a:r>
            <a:r>
              <a:rPr lang="ru-RU" b="1" dirty="0">
                <a:solidFill>
                  <a:schemeClr val="accent6"/>
                </a:solidFill>
                <a:latin typeface="Trebuchet MS" panose="020B0603020202020204" pitchFamily="34" charset="0"/>
              </a:rPr>
              <a:t>организаторов торгов, … или заказчиков и (или) работников организаторов </a:t>
            </a:r>
            <a:r>
              <a:rPr lang="ru-RU" b="1" dirty="0" smtClean="0">
                <a:solidFill>
                  <a:schemeClr val="accent6"/>
                </a:solidFill>
                <a:latin typeface="Trebuchet MS" panose="020B0603020202020204" pitchFamily="34" charset="0"/>
              </a:rPr>
              <a:t>или работников </a:t>
            </a:r>
            <a:r>
              <a:rPr lang="ru-RU" b="1" dirty="0">
                <a:solidFill>
                  <a:schemeClr val="accent6"/>
                </a:solidFill>
                <a:latin typeface="Trebuchet MS" panose="020B0603020202020204" pitchFamily="34" charset="0"/>
              </a:rPr>
              <a:t>заказчиков в торгах, ….</a:t>
            </a:r>
          </a:p>
        </p:txBody>
      </p:sp>
    </p:spTree>
    <p:extLst>
      <p:ext uri="{BB962C8B-B14F-4D97-AF65-F5344CB8AC3E}">
        <p14:creationId xmlns:p14="http://schemas.microsoft.com/office/powerpoint/2010/main" val="256792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6" name="Прямоугольник 5"/>
          <p:cNvSpPr/>
          <p:nvPr/>
        </p:nvSpPr>
        <p:spPr>
          <a:xfrm>
            <a:off x="296652" y="1707654"/>
            <a:ext cx="6336704" cy="2554545"/>
          </a:xfrm>
          <a:prstGeom prst="rect">
            <a:avLst/>
          </a:prstGeom>
        </p:spPr>
        <p:txBody>
          <a:bodyPr wrap="square">
            <a:spAutoFit/>
          </a:bodyPr>
          <a:lstStyle/>
          <a:p>
            <a:pPr algn="just"/>
            <a:r>
              <a:rPr lang="ru-RU" sz="2000" b="1" dirty="0">
                <a:solidFill>
                  <a:srgbClr val="C00000"/>
                </a:solidFill>
                <a:latin typeface="Trebuchet MS" pitchFamily="34" charset="0"/>
              </a:rPr>
              <a:t>2. Целями </a:t>
            </a:r>
            <a:r>
              <a:rPr lang="ru-RU" sz="2000" b="1" dirty="0">
                <a:solidFill>
                  <a:schemeClr val="accent6"/>
                </a:solidFill>
                <a:latin typeface="Trebuchet MS" pitchFamily="34" charset="0"/>
              </a:rPr>
              <a:t>настоящего Федерального закона являются обеспечение </a:t>
            </a:r>
            <a:r>
              <a:rPr lang="ru-RU" sz="2000" b="1" dirty="0">
                <a:solidFill>
                  <a:schemeClr val="accent6"/>
                </a:solidFill>
                <a:latin typeface="Trebuchet MS" pitchFamily="34" charset="0"/>
                <a:hlinkClick r:id="rId3"/>
              </a:rPr>
              <a:t>единства</a:t>
            </a:r>
            <a:r>
              <a:rPr lang="ru-RU" sz="2000" b="1" dirty="0">
                <a:solidFill>
                  <a:schemeClr val="accent6"/>
                </a:solidFill>
                <a:latin typeface="Trebuchet MS" panose="020B0603020202020204" pitchFamily="34" charset="0"/>
              </a:rPr>
              <a:t> экономического пространства, свободного перемещения товаров, свободы экономической деятельности в Российской Федерации, защита конкуренции и создание условий для эффективного функционирования товарных рынков.</a:t>
            </a:r>
          </a:p>
        </p:txBody>
      </p:sp>
      <p:sp>
        <p:nvSpPr>
          <p:cNvPr id="3" name="Прямоугольник 2"/>
          <p:cNvSpPr/>
          <p:nvPr/>
        </p:nvSpPr>
        <p:spPr>
          <a:xfrm>
            <a:off x="404664" y="771550"/>
            <a:ext cx="6120680" cy="707886"/>
          </a:xfrm>
          <a:prstGeom prst="rect">
            <a:avLst/>
          </a:prstGeom>
        </p:spPr>
        <p:txBody>
          <a:bodyPr wrap="square">
            <a:spAutoFit/>
          </a:bodyPr>
          <a:lstStyle/>
          <a:p>
            <a:pPr algn="ctr"/>
            <a:r>
              <a:rPr lang="ru-RU" sz="2000" b="1" dirty="0">
                <a:solidFill>
                  <a:srgbClr val="008080"/>
                </a:solidFill>
                <a:latin typeface="Trebuchet MS" pitchFamily="34" charset="0"/>
              </a:rPr>
              <a:t>Статья 1. Предмет и цели настоящего Федерального закона</a:t>
            </a:r>
          </a:p>
        </p:txBody>
      </p:sp>
    </p:spTree>
    <p:extLst>
      <p:ext uri="{BB962C8B-B14F-4D97-AF65-F5344CB8AC3E}">
        <p14:creationId xmlns:p14="http://schemas.microsoft.com/office/powerpoint/2010/main" val="41022577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30</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2" name="Прямоугольник 1"/>
          <p:cNvSpPr/>
          <p:nvPr/>
        </p:nvSpPr>
        <p:spPr>
          <a:xfrm>
            <a:off x="10953" y="1140679"/>
            <a:ext cx="6858000" cy="3908762"/>
          </a:xfrm>
          <a:prstGeom prst="rect">
            <a:avLst/>
          </a:prstGeom>
        </p:spPr>
        <p:txBody>
          <a:bodyPr wrap="square">
            <a:spAutoFit/>
          </a:bodyPr>
          <a:lstStyle/>
          <a:p>
            <a:pPr marL="285750" indent="-285750">
              <a:buFont typeface="Wingdings" panose="05000000000000000000" pitchFamily="2" charset="2"/>
              <a:buChar char="Ø"/>
            </a:pPr>
            <a:r>
              <a:rPr lang="ru-RU" sz="1600" b="1" i="1" dirty="0" smtClean="0">
                <a:solidFill>
                  <a:schemeClr val="accent6"/>
                </a:solidFill>
                <a:latin typeface="Trebuchet MS" panose="020B0603020202020204" pitchFamily="34" charset="0"/>
              </a:rPr>
              <a:t>Большинство </a:t>
            </a:r>
            <a:r>
              <a:rPr lang="ru-RU" sz="1600" b="1" i="1" dirty="0">
                <a:solidFill>
                  <a:schemeClr val="accent6"/>
                </a:solidFill>
                <a:latin typeface="Trebuchet MS" panose="020B0603020202020204" pitchFamily="34" charset="0"/>
              </a:rPr>
              <a:t>торгов выигрывает одна и та же компания</a:t>
            </a:r>
            <a:r>
              <a:rPr lang="ru-RU" sz="1600" b="1" i="1" dirty="0" smtClean="0">
                <a:solidFill>
                  <a:schemeClr val="accent6"/>
                </a:solidFill>
                <a:latin typeface="Trebuchet MS" panose="020B0603020202020204" pitchFamily="34" charset="0"/>
              </a:rPr>
              <a:t>;</a:t>
            </a:r>
          </a:p>
          <a:p>
            <a:pPr marL="285750" indent="-285750">
              <a:buFont typeface="Wingdings" panose="05000000000000000000" pitchFamily="2" charset="2"/>
              <a:buChar char="Ø"/>
            </a:pPr>
            <a:endParaRPr lang="ru-RU" sz="900" b="1" i="1" dirty="0">
              <a:solidFill>
                <a:schemeClr val="accent6"/>
              </a:solidFill>
              <a:latin typeface="Trebuchet MS" panose="020B0603020202020204" pitchFamily="34" charset="0"/>
            </a:endParaRPr>
          </a:p>
          <a:p>
            <a:pPr marL="285750" indent="-285750">
              <a:buFont typeface="Wingdings" panose="05000000000000000000" pitchFamily="2" charset="2"/>
              <a:buChar char="Ø"/>
            </a:pPr>
            <a:r>
              <a:rPr lang="ru-RU" sz="1600" b="1" i="1" dirty="0" smtClean="0">
                <a:solidFill>
                  <a:schemeClr val="accent6"/>
                </a:solidFill>
                <a:latin typeface="Trebuchet MS" panose="020B0603020202020204" pitchFamily="34" charset="0"/>
              </a:rPr>
              <a:t>Ряд </a:t>
            </a:r>
            <a:r>
              <a:rPr lang="ru-RU" sz="1600" b="1" i="1" dirty="0">
                <a:solidFill>
                  <a:schemeClr val="accent6"/>
                </a:solidFill>
                <a:latin typeface="Trebuchet MS" panose="020B0603020202020204" pitchFamily="34" charset="0"/>
              </a:rPr>
              <a:t>компаний выигрывают торги по очереди</a:t>
            </a:r>
            <a:r>
              <a:rPr lang="ru-RU" sz="1600" b="1" i="1" dirty="0" smtClean="0">
                <a:solidFill>
                  <a:schemeClr val="accent6"/>
                </a:solidFill>
                <a:latin typeface="Trebuchet MS" panose="020B0603020202020204" pitchFamily="34" charset="0"/>
              </a:rPr>
              <a:t>;</a:t>
            </a:r>
          </a:p>
          <a:p>
            <a:pPr marL="285750" indent="-285750">
              <a:buFont typeface="Wingdings" panose="05000000000000000000" pitchFamily="2" charset="2"/>
              <a:buChar char="Ø"/>
            </a:pPr>
            <a:endParaRPr lang="ru-RU" sz="900" b="1" i="1" dirty="0">
              <a:solidFill>
                <a:schemeClr val="accent6"/>
              </a:solidFill>
              <a:latin typeface="Trebuchet MS" panose="020B0603020202020204" pitchFamily="34" charset="0"/>
            </a:endParaRPr>
          </a:p>
          <a:p>
            <a:pPr marL="285750" indent="-285750">
              <a:buFont typeface="Wingdings" panose="05000000000000000000" pitchFamily="2" charset="2"/>
              <a:buChar char="Ø"/>
            </a:pPr>
            <a:r>
              <a:rPr lang="ru-RU" sz="1600" b="1" i="1" dirty="0" smtClean="0">
                <a:solidFill>
                  <a:schemeClr val="accent6"/>
                </a:solidFill>
                <a:latin typeface="Trebuchet MS" panose="020B0603020202020204" pitchFamily="34" charset="0"/>
              </a:rPr>
              <a:t>Минимальное </a:t>
            </a:r>
            <a:r>
              <a:rPr lang="ru-RU" sz="1600" b="1" i="1" dirty="0">
                <a:solidFill>
                  <a:schemeClr val="accent6"/>
                </a:solidFill>
                <a:latin typeface="Trebuchet MS" panose="020B0603020202020204" pitchFamily="34" charset="0"/>
              </a:rPr>
              <a:t>число участников торгов</a:t>
            </a:r>
            <a:r>
              <a:rPr lang="ru-RU" sz="1600" b="1" i="1" dirty="0" smtClean="0">
                <a:solidFill>
                  <a:schemeClr val="accent6"/>
                </a:solidFill>
                <a:latin typeface="Trebuchet MS" panose="020B0603020202020204" pitchFamily="34" charset="0"/>
              </a:rPr>
              <a:t>;</a:t>
            </a:r>
          </a:p>
          <a:p>
            <a:pPr marL="285750" indent="-285750">
              <a:buFont typeface="Wingdings" panose="05000000000000000000" pitchFamily="2" charset="2"/>
              <a:buChar char="Ø"/>
            </a:pPr>
            <a:endParaRPr lang="ru-RU" sz="900" b="1" i="1" dirty="0">
              <a:solidFill>
                <a:schemeClr val="accent6"/>
              </a:solidFill>
              <a:latin typeface="Trebuchet MS" panose="020B0603020202020204" pitchFamily="34" charset="0"/>
            </a:endParaRPr>
          </a:p>
          <a:p>
            <a:pPr marL="285750" indent="-285750">
              <a:buFont typeface="Wingdings" panose="05000000000000000000" pitchFamily="2" charset="2"/>
              <a:buChar char="Ø"/>
            </a:pPr>
            <a:r>
              <a:rPr lang="ru-RU" sz="1600" b="1" i="1" dirty="0" smtClean="0">
                <a:solidFill>
                  <a:schemeClr val="accent6"/>
                </a:solidFill>
                <a:latin typeface="Trebuchet MS" panose="020B0603020202020204" pitchFamily="34" charset="0"/>
              </a:rPr>
              <a:t>Участники </a:t>
            </a:r>
            <a:r>
              <a:rPr lang="ru-RU" sz="1600" b="1" i="1" dirty="0">
                <a:solidFill>
                  <a:schemeClr val="accent6"/>
                </a:solidFill>
                <a:latin typeface="Trebuchet MS" panose="020B0603020202020204" pitchFamily="34" charset="0"/>
              </a:rPr>
              <a:t>торгов хорошо осведомлены о конкурентах и их предложениях</a:t>
            </a:r>
            <a:r>
              <a:rPr lang="ru-RU" sz="1600" b="1" i="1" dirty="0" smtClean="0">
                <a:solidFill>
                  <a:schemeClr val="accent6"/>
                </a:solidFill>
                <a:latin typeface="Trebuchet MS" panose="020B0603020202020204" pitchFamily="34" charset="0"/>
              </a:rPr>
              <a:t>;</a:t>
            </a:r>
          </a:p>
          <a:p>
            <a:pPr marL="285750" indent="-285750">
              <a:buFont typeface="Wingdings" panose="05000000000000000000" pitchFamily="2" charset="2"/>
              <a:buChar char="Ø"/>
            </a:pPr>
            <a:endParaRPr lang="ru-RU" sz="900" b="1" i="1" dirty="0">
              <a:solidFill>
                <a:schemeClr val="accent6"/>
              </a:solidFill>
              <a:latin typeface="Trebuchet MS" panose="020B0603020202020204" pitchFamily="34" charset="0"/>
            </a:endParaRPr>
          </a:p>
          <a:p>
            <a:pPr marL="285750" indent="-285750">
              <a:buFont typeface="Wingdings" panose="05000000000000000000" pitchFamily="2" charset="2"/>
              <a:buChar char="Ø"/>
            </a:pPr>
            <a:r>
              <a:rPr lang="ru-RU" sz="1600" b="1" i="1" dirty="0" smtClean="0">
                <a:solidFill>
                  <a:schemeClr val="accent6"/>
                </a:solidFill>
                <a:latin typeface="Trebuchet MS" panose="020B0603020202020204" pitchFamily="34" charset="0"/>
              </a:rPr>
              <a:t>Минимальное </a:t>
            </a:r>
            <a:r>
              <a:rPr lang="ru-RU" sz="1600" b="1" i="1" dirty="0">
                <a:solidFill>
                  <a:schemeClr val="accent6"/>
                </a:solidFill>
                <a:latin typeface="Trebuchet MS" panose="020B0603020202020204" pitchFamily="34" charset="0"/>
              </a:rPr>
              <a:t>снижение начальной цены</a:t>
            </a:r>
            <a:r>
              <a:rPr lang="ru-RU" sz="1600" b="1" i="1" dirty="0" smtClean="0">
                <a:solidFill>
                  <a:schemeClr val="accent6"/>
                </a:solidFill>
                <a:latin typeface="Trebuchet MS" panose="020B0603020202020204" pitchFamily="34" charset="0"/>
              </a:rPr>
              <a:t>;</a:t>
            </a:r>
          </a:p>
          <a:p>
            <a:pPr marL="285750" indent="-285750">
              <a:buFont typeface="Wingdings" panose="05000000000000000000" pitchFamily="2" charset="2"/>
              <a:buChar char="Ø"/>
            </a:pPr>
            <a:endParaRPr lang="ru-RU" sz="900" b="1" i="1" dirty="0">
              <a:solidFill>
                <a:schemeClr val="accent6"/>
              </a:solidFill>
              <a:latin typeface="Trebuchet MS" panose="020B0603020202020204" pitchFamily="34" charset="0"/>
            </a:endParaRPr>
          </a:p>
          <a:p>
            <a:pPr marL="285750" indent="-285750">
              <a:buFont typeface="Wingdings" panose="05000000000000000000" pitchFamily="2" charset="2"/>
              <a:buChar char="Ø"/>
            </a:pPr>
            <a:r>
              <a:rPr lang="ru-RU" sz="1600" b="1" i="1" dirty="0" smtClean="0">
                <a:solidFill>
                  <a:schemeClr val="accent6"/>
                </a:solidFill>
                <a:latin typeface="Trebuchet MS" panose="020B0603020202020204" pitchFamily="34" charset="0"/>
              </a:rPr>
              <a:t>Неявка </a:t>
            </a:r>
            <a:r>
              <a:rPr lang="ru-RU" sz="1600" b="1" i="1" dirty="0">
                <a:solidFill>
                  <a:schemeClr val="accent6"/>
                </a:solidFill>
                <a:latin typeface="Trebuchet MS" panose="020B0603020202020204" pitchFamily="34" charset="0"/>
              </a:rPr>
              <a:t>участников торгов на процедуру торгов</a:t>
            </a:r>
            <a:r>
              <a:rPr lang="ru-RU" sz="1600" b="1" i="1" dirty="0" smtClean="0">
                <a:solidFill>
                  <a:schemeClr val="accent6"/>
                </a:solidFill>
                <a:latin typeface="Trebuchet MS" panose="020B0603020202020204" pitchFamily="34" charset="0"/>
              </a:rPr>
              <a:t>;</a:t>
            </a:r>
          </a:p>
          <a:p>
            <a:pPr marL="285750" indent="-285750">
              <a:buFont typeface="Wingdings" panose="05000000000000000000" pitchFamily="2" charset="2"/>
              <a:buChar char="Ø"/>
            </a:pPr>
            <a:endParaRPr lang="ru-RU" sz="900" b="1" i="1" dirty="0">
              <a:solidFill>
                <a:schemeClr val="accent6"/>
              </a:solidFill>
              <a:latin typeface="Trebuchet MS" panose="020B0603020202020204" pitchFamily="34" charset="0"/>
            </a:endParaRPr>
          </a:p>
          <a:p>
            <a:pPr marL="285750" indent="-285750">
              <a:buFont typeface="Wingdings" panose="05000000000000000000" pitchFamily="2" charset="2"/>
              <a:buChar char="Ø"/>
            </a:pPr>
            <a:r>
              <a:rPr lang="ru-RU" sz="1600" b="1" i="1" dirty="0" smtClean="0">
                <a:solidFill>
                  <a:schemeClr val="accent6"/>
                </a:solidFill>
                <a:latin typeface="Trebuchet MS" panose="020B0603020202020204" pitchFamily="34" charset="0"/>
              </a:rPr>
              <a:t>Присутствие </a:t>
            </a:r>
            <a:r>
              <a:rPr lang="ru-RU" sz="1600" b="1" i="1" dirty="0">
                <a:solidFill>
                  <a:schemeClr val="accent6"/>
                </a:solidFill>
                <a:latin typeface="Trebuchet MS" panose="020B0603020202020204" pitchFamily="34" charset="0"/>
              </a:rPr>
              <a:t>на торгах участников, ни разу не заявивших своего предложения</a:t>
            </a:r>
            <a:r>
              <a:rPr lang="ru-RU" sz="1600" b="1" i="1" dirty="0" smtClean="0">
                <a:solidFill>
                  <a:schemeClr val="accent6"/>
                </a:solidFill>
                <a:latin typeface="Trebuchet MS" panose="020B0603020202020204" pitchFamily="34" charset="0"/>
              </a:rPr>
              <a:t>;</a:t>
            </a:r>
          </a:p>
          <a:p>
            <a:pPr marL="285750" indent="-285750">
              <a:buFont typeface="Wingdings" panose="05000000000000000000" pitchFamily="2" charset="2"/>
              <a:buChar char="Ø"/>
            </a:pPr>
            <a:endParaRPr lang="ru-RU" sz="900" b="1" i="1" dirty="0">
              <a:solidFill>
                <a:schemeClr val="accent6"/>
              </a:solidFill>
              <a:latin typeface="Trebuchet MS" panose="020B0603020202020204" pitchFamily="34" charset="0"/>
            </a:endParaRPr>
          </a:p>
          <a:p>
            <a:pPr marL="285750" indent="-285750">
              <a:buFont typeface="Wingdings" panose="05000000000000000000" pitchFamily="2" charset="2"/>
              <a:buChar char="Ø"/>
            </a:pPr>
            <a:r>
              <a:rPr lang="ru-RU" sz="1600" b="1" i="1" dirty="0" smtClean="0">
                <a:solidFill>
                  <a:schemeClr val="accent6"/>
                </a:solidFill>
                <a:latin typeface="Trebuchet MS" panose="020B0603020202020204" pitchFamily="34" charset="0"/>
              </a:rPr>
              <a:t>Ограничение </a:t>
            </a:r>
            <a:r>
              <a:rPr lang="ru-RU" sz="1600" b="1" i="1" dirty="0">
                <a:solidFill>
                  <a:schemeClr val="accent6"/>
                </a:solidFill>
                <a:latin typeface="Trebuchet MS" panose="020B0603020202020204" pitchFamily="34" charset="0"/>
              </a:rPr>
              <a:t>доступа к информации о предстоящих торгах</a:t>
            </a:r>
            <a:r>
              <a:rPr lang="ru-RU" sz="1600" b="1" i="1" dirty="0" smtClean="0">
                <a:solidFill>
                  <a:schemeClr val="accent6"/>
                </a:solidFill>
                <a:latin typeface="Trebuchet MS" panose="020B0603020202020204" pitchFamily="34" charset="0"/>
              </a:rPr>
              <a:t>;</a:t>
            </a:r>
          </a:p>
          <a:p>
            <a:pPr marL="285750" indent="-285750">
              <a:buFont typeface="Wingdings" panose="05000000000000000000" pitchFamily="2" charset="2"/>
              <a:buChar char="Ø"/>
            </a:pPr>
            <a:endParaRPr lang="ru-RU" sz="900" b="1" i="1" dirty="0">
              <a:solidFill>
                <a:schemeClr val="accent6"/>
              </a:solidFill>
              <a:latin typeface="Trebuchet MS" panose="020B0603020202020204" pitchFamily="34" charset="0"/>
            </a:endParaRPr>
          </a:p>
          <a:p>
            <a:pPr marL="285750" indent="-285750">
              <a:buFont typeface="Wingdings" panose="05000000000000000000" pitchFamily="2" charset="2"/>
              <a:buChar char="Ø"/>
            </a:pPr>
            <a:r>
              <a:rPr lang="ru-RU" sz="1600" b="1" i="1" dirty="0" smtClean="0">
                <a:solidFill>
                  <a:schemeClr val="accent6"/>
                </a:solidFill>
                <a:latin typeface="Trebuchet MS" panose="020B0603020202020204" pitchFamily="34" charset="0"/>
              </a:rPr>
              <a:t>Отличие </a:t>
            </a:r>
            <a:r>
              <a:rPr lang="ru-RU" sz="1600" b="1" i="1" dirty="0">
                <a:solidFill>
                  <a:schemeClr val="accent6"/>
                </a:solidFill>
                <a:latin typeface="Trebuchet MS" panose="020B0603020202020204" pitchFamily="34" charset="0"/>
              </a:rPr>
              <a:t>цен на торгах от рыночной цены.</a:t>
            </a:r>
            <a:endParaRPr lang="ru-RU" sz="1600" b="1" i="1" dirty="0" smtClean="0">
              <a:solidFill>
                <a:schemeClr val="accent6"/>
              </a:solidFill>
              <a:latin typeface="Trebuchet MS" panose="020B0603020202020204" pitchFamily="34" charset="0"/>
            </a:endParaRPr>
          </a:p>
        </p:txBody>
      </p:sp>
      <p:sp>
        <p:nvSpPr>
          <p:cNvPr id="3" name="Прямоугольник 2"/>
          <p:cNvSpPr/>
          <p:nvPr/>
        </p:nvSpPr>
        <p:spPr>
          <a:xfrm>
            <a:off x="152636" y="627534"/>
            <a:ext cx="6552728" cy="400110"/>
          </a:xfrm>
          <a:prstGeom prst="rect">
            <a:avLst/>
          </a:prstGeom>
        </p:spPr>
        <p:txBody>
          <a:bodyPr wrap="square">
            <a:spAutoFit/>
          </a:bodyPr>
          <a:lstStyle/>
          <a:p>
            <a:pPr algn="ctr"/>
            <a:r>
              <a:rPr lang="ru-RU" sz="2000" b="1" u="sng" dirty="0">
                <a:solidFill>
                  <a:srgbClr val="008080"/>
                </a:solidFill>
                <a:latin typeface="Trebuchet MS" panose="020B0603020202020204" pitchFamily="34" charset="0"/>
              </a:rPr>
              <a:t>Признаки сговоров на торгах</a:t>
            </a:r>
          </a:p>
        </p:txBody>
      </p:sp>
    </p:spTree>
    <p:extLst>
      <p:ext uri="{BB962C8B-B14F-4D97-AF65-F5344CB8AC3E}">
        <p14:creationId xmlns:p14="http://schemas.microsoft.com/office/powerpoint/2010/main" val="15020566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31</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3" name="Прямоугольник 2"/>
          <p:cNvSpPr/>
          <p:nvPr/>
        </p:nvSpPr>
        <p:spPr>
          <a:xfrm>
            <a:off x="152636" y="707942"/>
            <a:ext cx="6552728" cy="646331"/>
          </a:xfrm>
          <a:prstGeom prst="rect">
            <a:avLst/>
          </a:prstGeom>
        </p:spPr>
        <p:txBody>
          <a:bodyPr wrap="square">
            <a:spAutoFit/>
          </a:bodyPr>
          <a:lstStyle/>
          <a:p>
            <a:pPr algn="ctr"/>
            <a:r>
              <a:rPr lang="ru-RU" sz="1800" b="1" u="sng" dirty="0">
                <a:solidFill>
                  <a:srgbClr val="C00000"/>
                </a:solidFill>
                <a:latin typeface="Trebuchet MS" panose="020B0603020202020204" pitchFamily="34" charset="0"/>
              </a:rPr>
              <a:t>За нарушения антимонопольного законодательства</a:t>
            </a:r>
          </a:p>
          <a:p>
            <a:pPr algn="ctr"/>
            <a:r>
              <a:rPr lang="ru-RU" sz="1800" b="1" u="sng" dirty="0" smtClean="0">
                <a:solidFill>
                  <a:srgbClr val="C00000"/>
                </a:solidFill>
                <a:latin typeface="Trebuchet MS" panose="020B0603020202020204" pitchFamily="34" charset="0"/>
              </a:rPr>
              <a:t>предусмотрена ответственность</a:t>
            </a:r>
            <a:endParaRPr lang="ru-RU" sz="1800" b="1" u="sng" dirty="0">
              <a:solidFill>
                <a:srgbClr val="C00000"/>
              </a:solidFill>
              <a:latin typeface="Trebuchet MS" panose="020B0603020202020204" pitchFamily="34" charset="0"/>
            </a:endParaRPr>
          </a:p>
        </p:txBody>
      </p:sp>
      <p:pic>
        <p:nvPicPr>
          <p:cNvPr id="3074" name="Picture 2" descr="Проект КоАП: что удалось и что не удалось отстоять бизнесу в новом кодексе  - новости Право.р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636" y="1923678"/>
            <a:ext cx="2682045" cy="1849388"/>
          </a:xfrm>
          <a:prstGeom prst="rect">
            <a:avLst/>
          </a:prstGeom>
          <a:noFill/>
          <a:extLst>
            <a:ext uri="{909E8E84-426E-40DD-AFC4-6F175D3DCCD1}">
              <a14:hiddenFill xmlns:a14="http://schemas.microsoft.com/office/drawing/2010/main">
                <a:solidFill>
                  <a:srgbClr val="FFFFFF"/>
                </a:solidFill>
              </a14:hiddenFill>
            </a:ext>
          </a:extLst>
        </p:spPr>
      </p:pic>
      <p:pic>
        <p:nvPicPr>
          <p:cNvPr id="7" name="Рисунок 6"/>
          <p:cNvPicPr>
            <a:picLocks noChangeAspect="1"/>
          </p:cNvPicPr>
          <p:nvPr/>
        </p:nvPicPr>
        <p:blipFill>
          <a:blip r:embed="rId3"/>
          <a:stretch>
            <a:fillRect/>
          </a:stretch>
        </p:blipFill>
        <p:spPr>
          <a:xfrm>
            <a:off x="4047984" y="1923679"/>
            <a:ext cx="2657380" cy="1849387"/>
          </a:xfrm>
          <a:prstGeom prst="rect">
            <a:avLst/>
          </a:prstGeom>
        </p:spPr>
      </p:pic>
      <p:sp>
        <p:nvSpPr>
          <p:cNvPr id="8" name="TextBox 7"/>
          <p:cNvSpPr txBox="1"/>
          <p:nvPr/>
        </p:nvSpPr>
        <p:spPr>
          <a:xfrm>
            <a:off x="449542" y="3867894"/>
            <a:ext cx="2088232" cy="584775"/>
          </a:xfrm>
          <a:prstGeom prst="rect">
            <a:avLst/>
          </a:prstGeom>
          <a:noFill/>
          <a:ln>
            <a:solidFill>
              <a:srgbClr val="008080"/>
            </a:solidFill>
          </a:ln>
        </p:spPr>
        <p:txBody>
          <a:bodyPr wrap="square" rtlCol="0">
            <a:spAutoFit/>
          </a:bodyPr>
          <a:lstStyle/>
          <a:p>
            <a:pPr algn="ctr"/>
            <a:r>
              <a:rPr lang="ru-RU" sz="1600" b="1" dirty="0" smtClean="0">
                <a:solidFill>
                  <a:schemeClr val="accent6"/>
                </a:solidFill>
                <a:latin typeface="Trebuchet MS" panose="020B0603020202020204" pitchFamily="34" charset="0"/>
              </a:rPr>
              <a:t>Административная ответственность </a:t>
            </a:r>
            <a:endParaRPr lang="ru-RU" sz="1600" b="1" dirty="0">
              <a:solidFill>
                <a:schemeClr val="accent6"/>
              </a:solidFill>
              <a:latin typeface="Trebuchet MS" panose="020B0603020202020204" pitchFamily="34" charset="0"/>
            </a:endParaRPr>
          </a:p>
        </p:txBody>
      </p:sp>
      <p:sp>
        <p:nvSpPr>
          <p:cNvPr id="10" name="TextBox 9"/>
          <p:cNvSpPr txBox="1"/>
          <p:nvPr/>
        </p:nvSpPr>
        <p:spPr>
          <a:xfrm>
            <a:off x="4332558" y="3897824"/>
            <a:ext cx="2088232" cy="584775"/>
          </a:xfrm>
          <a:prstGeom prst="rect">
            <a:avLst/>
          </a:prstGeom>
          <a:noFill/>
          <a:ln>
            <a:solidFill>
              <a:srgbClr val="008080"/>
            </a:solidFill>
          </a:ln>
        </p:spPr>
        <p:txBody>
          <a:bodyPr wrap="square" rtlCol="0">
            <a:spAutoFit/>
          </a:bodyPr>
          <a:lstStyle/>
          <a:p>
            <a:pPr algn="ctr"/>
            <a:r>
              <a:rPr lang="ru-RU" sz="1600" b="1" dirty="0" smtClean="0">
                <a:solidFill>
                  <a:schemeClr val="accent6"/>
                </a:solidFill>
                <a:latin typeface="Trebuchet MS" panose="020B0603020202020204" pitchFamily="34" charset="0"/>
              </a:rPr>
              <a:t>Уголовная</a:t>
            </a:r>
          </a:p>
          <a:p>
            <a:pPr algn="ctr"/>
            <a:r>
              <a:rPr lang="ru-RU" sz="1600" b="1" dirty="0" smtClean="0">
                <a:solidFill>
                  <a:schemeClr val="accent6"/>
                </a:solidFill>
                <a:latin typeface="Trebuchet MS" panose="020B0603020202020204" pitchFamily="34" charset="0"/>
              </a:rPr>
              <a:t>ответственность </a:t>
            </a:r>
            <a:endParaRPr lang="ru-RU" sz="1600" b="1" dirty="0">
              <a:solidFill>
                <a:schemeClr val="accent6"/>
              </a:solidFill>
              <a:latin typeface="Trebuchet MS" panose="020B0603020202020204" pitchFamily="34" charset="0"/>
            </a:endParaRPr>
          </a:p>
        </p:txBody>
      </p:sp>
    </p:spTree>
    <p:extLst>
      <p:ext uri="{BB962C8B-B14F-4D97-AF65-F5344CB8AC3E}">
        <p14:creationId xmlns:p14="http://schemas.microsoft.com/office/powerpoint/2010/main" val="2918937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32</a:t>
            </a:fld>
            <a:endParaRPr lang="ru-RU"/>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1617017"/>
            <a:ext cx="4608512" cy="2625009"/>
          </a:xfrm>
          <a:prstGeom prst="rect">
            <a:avLst/>
          </a:prstGeom>
        </p:spPr>
      </p:pic>
      <p:sp>
        <p:nvSpPr>
          <p:cNvPr id="6"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2" name="Прямоугольник 1"/>
          <p:cNvSpPr/>
          <p:nvPr/>
        </p:nvSpPr>
        <p:spPr>
          <a:xfrm>
            <a:off x="236761" y="826952"/>
            <a:ext cx="6480720" cy="738664"/>
          </a:xfrm>
          <a:prstGeom prst="rect">
            <a:avLst/>
          </a:prstGeom>
        </p:spPr>
        <p:txBody>
          <a:bodyPr wrap="square">
            <a:spAutoFit/>
          </a:bodyPr>
          <a:lstStyle/>
          <a:p>
            <a:pPr algn="ctr"/>
            <a:r>
              <a:rPr lang="ru-RU" b="1" dirty="0" smtClean="0">
                <a:solidFill>
                  <a:schemeClr val="accent6"/>
                </a:solidFill>
                <a:latin typeface="Trebuchet MS" panose="020B0603020202020204" pitchFamily="34" charset="0"/>
              </a:rPr>
              <a:t>В 2019 году ФАС России возбудила </a:t>
            </a:r>
            <a:r>
              <a:rPr lang="ru-RU" b="1" dirty="0">
                <a:solidFill>
                  <a:schemeClr val="accent6"/>
                </a:solidFill>
                <a:latin typeface="Trebuchet MS" panose="020B0603020202020204" pitchFamily="34" charset="0"/>
              </a:rPr>
              <a:t>более 3-х тысяч дел о нарушении антимонопольного законодательства, треть из которых составили нарушения со стороны органов власти.</a:t>
            </a:r>
          </a:p>
        </p:txBody>
      </p:sp>
      <p:sp>
        <p:nvSpPr>
          <p:cNvPr id="3" name="Прямоугольник 2"/>
          <p:cNvSpPr/>
          <p:nvPr/>
        </p:nvSpPr>
        <p:spPr>
          <a:xfrm>
            <a:off x="80628" y="4293427"/>
            <a:ext cx="6696744" cy="523220"/>
          </a:xfrm>
          <a:prstGeom prst="rect">
            <a:avLst/>
          </a:prstGeom>
        </p:spPr>
        <p:txBody>
          <a:bodyPr wrap="square">
            <a:spAutoFit/>
          </a:bodyPr>
          <a:lstStyle/>
          <a:p>
            <a:pPr algn="ctr"/>
            <a:r>
              <a:rPr lang="ru-RU" b="1" i="1" dirty="0" smtClean="0">
                <a:solidFill>
                  <a:srgbClr val="008080"/>
                </a:solidFill>
                <a:latin typeface="Trebuchet MS" panose="020B0603020202020204" pitchFamily="34" charset="0"/>
              </a:rPr>
              <a:t>Рис 1. </a:t>
            </a:r>
            <a:r>
              <a:rPr lang="ru-RU" b="1" i="1" dirty="0">
                <a:solidFill>
                  <a:srgbClr val="008080"/>
                </a:solidFill>
                <a:latin typeface="Trebuchet MS" panose="020B0603020202020204" pitchFamily="34" charset="0"/>
              </a:rPr>
              <a:t>Количество возбужденных дел о нарушении антимонопольного законодательства</a:t>
            </a:r>
          </a:p>
        </p:txBody>
      </p:sp>
    </p:spTree>
    <p:extLst>
      <p:ext uri="{BB962C8B-B14F-4D97-AF65-F5344CB8AC3E}">
        <p14:creationId xmlns:p14="http://schemas.microsoft.com/office/powerpoint/2010/main" val="11267315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33</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pic>
        <p:nvPicPr>
          <p:cNvPr id="7" name="Рисунок 6"/>
          <p:cNvPicPr>
            <a:picLocks noChangeAspect="1"/>
          </p:cNvPicPr>
          <p:nvPr/>
        </p:nvPicPr>
        <p:blipFill>
          <a:blip r:embed="rId2"/>
          <a:stretch>
            <a:fillRect/>
          </a:stretch>
        </p:blipFill>
        <p:spPr>
          <a:xfrm>
            <a:off x="914400" y="2826303"/>
            <a:ext cx="5029200" cy="1657350"/>
          </a:xfrm>
          <a:prstGeom prst="rect">
            <a:avLst/>
          </a:prstGeom>
        </p:spPr>
      </p:pic>
      <p:sp>
        <p:nvSpPr>
          <p:cNvPr id="9" name="Прямоугольник 8"/>
          <p:cNvSpPr/>
          <p:nvPr/>
        </p:nvSpPr>
        <p:spPr>
          <a:xfrm>
            <a:off x="80628" y="4579090"/>
            <a:ext cx="6696744" cy="307777"/>
          </a:xfrm>
          <a:prstGeom prst="rect">
            <a:avLst/>
          </a:prstGeom>
        </p:spPr>
        <p:txBody>
          <a:bodyPr wrap="square">
            <a:spAutoFit/>
          </a:bodyPr>
          <a:lstStyle/>
          <a:p>
            <a:pPr algn="ctr"/>
            <a:r>
              <a:rPr lang="ru-RU" b="1" i="1" dirty="0" smtClean="0">
                <a:solidFill>
                  <a:srgbClr val="008080"/>
                </a:solidFill>
                <a:latin typeface="Trebuchet MS" panose="020B0603020202020204" pitchFamily="34" charset="0"/>
              </a:rPr>
              <a:t>Рис 2. </a:t>
            </a:r>
            <a:r>
              <a:rPr lang="ru-RU" b="1" i="1" dirty="0">
                <a:solidFill>
                  <a:srgbClr val="008080"/>
                </a:solidFill>
                <a:latin typeface="Trebuchet MS" panose="020B0603020202020204" pitchFamily="34" charset="0"/>
              </a:rPr>
              <a:t>Количество выданных и исполненных предупреждений</a:t>
            </a:r>
          </a:p>
        </p:txBody>
      </p:sp>
      <p:sp>
        <p:nvSpPr>
          <p:cNvPr id="10" name="Прямоугольник 9"/>
          <p:cNvSpPr/>
          <p:nvPr/>
        </p:nvSpPr>
        <p:spPr>
          <a:xfrm>
            <a:off x="0" y="699542"/>
            <a:ext cx="6858000" cy="1815882"/>
          </a:xfrm>
          <a:prstGeom prst="rect">
            <a:avLst/>
          </a:prstGeom>
        </p:spPr>
        <p:txBody>
          <a:bodyPr wrap="square">
            <a:spAutoFit/>
          </a:bodyPr>
          <a:lstStyle/>
          <a:p>
            <a:pPr algn="ctr"/>
            <a:r>
              <a:rPr lang="ru-RU" b="1" dirty="0">
                <a:solidFill>
                  <a:schemeClr val="accent6"/>
                </a:solidFill>
                <a:latin typeface="Trebuchet MS" panose="020B0603020202020204" pitchFamily="34" charset="0"/>
              </a:rPr>
              <a:t>Было выявлено </a:t>
            </a:r>
            <a:r>
              <a:rPr lang="ru-RU" b="1" dirty="0">
                <a:solidFill>
                  <a:srgbClr val="C00000"/>
                </a:solidFill>
                <a:latin typeface="Trebuchet MS" panose="020B0603020202020204" pitchFamily="34" charset="0"/>
              </a:rPr>
              <a:t>2236 нарушений </a:t>
            </a:r>
            <a:r>
              <a:rPr lang="ru-RU" b="1" dirty="0">
                <a:solidFill>
                  <a:schemeClr val="accent6"/>
                </a:solidFill>
                <a:latin typeface="Trebuchet MS" panose="020B0603020202020204" pitchFamily="34" charset="0"/>
              </a:rPr>
              <a:t>и исполнено </a:t>
            </a:r>
            <a:r>
              <a:rPr lang="ru-RU" b="1" dirty="0">
                <a:solidFill>
                  <a:srgbClr val="C00000"/>
                </a:solidFill>
                <a:latin typeface="Trebuchet MS" panose="020B0603020202020204" pitchFamily="34" charset="0"/>
              </a:rPr>
              <a:t>2505 предупреждений</a:t>
            </a:r>
            <a:r>
              <a:rPr lang="ru-RU" b="1" dirty="0">
                <a:solidFill>
                  <a:schemeClr val="accent6"/>
                </a:solidFill>
                <a:latin typeface="Trebuchet MS" panose="020B0603020202020204" pitchFamily="34" charset="0"/>
              </a:rPr>
              <a:t>.</a:t>
            </a:r>
          </a:p>
          <a:p>
            <a:pPr algn="ctr"/>
            <a:endParaRPr lang="ru-RU" b="1" dirty="0">
              <a:solidFill>
                <a:schemeClr val="accent6"/>
              </a:solidFill>
              <a:latin typeface="Trebuchet MS" panose="020B0603020202020204" pitchFamily="34" charset="0"/>
            </a:endParaRPr>
          </a:p>
          <a:p>
            <a:pPr algn="ctr"/>
            <a:r>
              <a:rPr lang="ru-RU" b="1" dirty="0">
                <a:solidFill>
                  <a:schemeClr val="accent6"/>
                </a:solidFill>
                <a:latin typeface="Trebuchet MS" panose="020B0603020202020204" pitchFamily="34" charset="0"/>
              </a:rPr>
              <a:t>Анализ результатов в части государственного контроля за экономической концентрацией показал небольшое снижение количества рассмотренных ходатайств (</a:t>
            </a:r>
            <a:r>
              <a:rPr lang="ru-RU" b="1" dirty="0">
                <a:solidFill>
                  <a:srgbClr val="C00000"/>
                </a:solidFill>
                <a:latin typeface="Trebuchet MS" panose="020B0603020202020204" pitchFamily="34" charset="0"/>
              </a:rPr>
              <a:t>1052</a:t>
            </a:r>
            <a:r>
              <a:rPr lang="ru-RU" b="1" dirty="0">
                <a:solidFill>
                  <a:schemeClr val="accent6"/>
                </a:solidFill>
                <a:latin typeface="Trebuchet MS" panose="020B0603020202020204" pitchFamily="34" charset="0"/>
              </a:rPr>
              <a:t>) и уведомлений (</a:t>
            </a:r>
            <a:r>
              <a:rPr lang="ru-RU" b="1" dirty="0">
                <a:solidFill>
                  <a:srgbClr val="C00000"/>
                </a:solidFill>
                <a:latin typeface="Trebuchet MS" panose="020B0603020202020204" pitchFamily="34" charset="0"/>
              </a:rPr>
              <a:t>144</a:t>
            </a:r>
            <a:r>
              <a:rPr lang="ru-RU" b="1" dirty="0">
                <a:solidFill>
                  <a:schemeClr val="accent6"/>
                </a:solidFill>
                <a:latin typeface="Trebuchet MS" panose="020B0603020202020204" pitchFamily="34" charset="0"/>
              </a:rPr>
              <a:t>) по сравнению с 2018 годом.</a:t>
            </a:r>
          </a:p>
          <a:p>
            <a:pPr algn="ctr"/>
            <a:endParaRPr lang="ru-RU" b="1" dirty="0">
              <a:solidFill>
                <a:schemeClr val="accent6"/>
              </a:solidFill>
              <a:latin typeface="Trebuchet MS" panose="020B0603020202020204" pitchFamily="34" charset="0"/>
            </a:endParaRPr>
          </a:p>
          <a:p>
            <a:pPr algn="ctr"/>
            <a:r>
              <a:rPr lang="ru-RU" b="1" dirty="0">
                <a:solidFill>
                  <a:schemeClr val="accent6"/>
                </a:solidFill>
                <a:latin typeface="Trebuchet MS" panose="020B0603020202020204" pitchFamily="34" charset="0"/>
              </a:rPr>
              <a:t>Также уменьшилось число выданных службой предостережений и предупреждений: </a:t>
            </a:r>
            <a:r>
              <a:rPr lang="ru-RU" b="1" dirty="0">
                <a:solidFill>
                  <a:srgbClr val="C00000"/>
                </a:solidFill>
                <a:latin typeface="Trebuchet MS" panose="020B0603020202020204" pitchFamily="34" charset="0"/>
              </a:rPr>
              <a:t>103</a:t>
            </a:r>
            <a:r>
              <a:rPr lang="ru-RU" b="1" dirty="0">
                <a:solidFill>
                  <a:schemeClr val="accent6"/>
                </a:solidFill>
                <a:latin typeface="Trebuchet MS" panose="020B0603020202020204" pitchFamily="34" charset="0"/>
              </a:rPr>
              <a:t> и </a:t>
            </a:r>
            <a:r>
              <a:rPr lang="ru-RU" b="1" dirty="0">
                <a:solidFill>
                  <a:srgbClr val="C00000"/>
                </a:solidFill>
                <a:latin typeface="Trebuchet MS" panose="020B0603020202020204" pitchFamily="34" charset="0"/>
              </a:rPr>
              <a:t>3110</a:t>
            </a:r>
            <a:r>
              <a:rPr lang="ru-RU" b="1" dirty="0">
                <a:solidFill>
                  <a:schemeClr val="accent6"/>
                </a:solidFill>
                <a:latin typeface="Trebuchet MS" panose="020B0603020202020204" pitchFamily="34" charset="0"/>
              </a:rPr>
              <a:t> соответственно. </a:t>
            </a:r>
          </a:p>
        </p:txBody>
      </p:sp>
    </p:spTree>
    <p:extLst>
      <p:ext uri="{BB962C8B-B14F-4D97-AF65-F5344CB8AC3E}">
        <p14:creationId xmlns:p14="http://schemas.microsoft.com/office/powerpoint/2010/main" val="36323026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34</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
        <p:nvSpPr>
          <p:cNvPr id="9" name="Прямоугольник 8"/>
          <p:cNvSpPr/>
          <p:nvPr/>
        </p:nvSpPr>
        <p:spPr>
          <a:xfrm>
            <a:off x="132204" y="4070820"/>
            <a:ext cx="6696744" cy="738664"/>
          </a:xfrm>
          <a:prstGeom prst="rect">
            <a:avLst/>
          </a:prstGeom>
        </p:spPr>
        <p:txBody>
          <a:bodyPr wrap="square">
            <a:spAutoFit/>
          </a:bodyPr>
          <a:lstStyle/>
          <a:p>
            <a:pPr algn="ctr"/>
            <a:r>
              <a:rPr lang="ru-RU" b="1" i="1" dirty="0" smtClean="0">
                <a:solidFill>
                  <a:srgbClr val="008080"/>
                </a:solidFill>
                <a:latin typeface="Trebuchet MS" panose="020B0603020202020204" pitchFamily="34" charset="0"/>
              </a:rPr>
              <a:t>Рис 2</a:t>
            </a:r>
            <a:r>
              <a:rPr lang="ru-RU" b="1" i="1" dirty="0">
                <a:solidFill>
                  <a:srgbClr val="008080"/>
                </a:solidFill>
                <a:latin typeface="Trebuchet MS" panose="020B0603020202020204" pitchFamily="34" charset="0"/>
              </a:rPr>
              <a:t>. Пресечение ограничивающих конкуренцию действий (бездействия) органов государственной власти и органов местного самоуправления</a:t>
            </a:r>
          </a:p>
        </p:txBody>
      </p:sp>
      <p:sp>
        <p:nvSpPr>
          <p:cNvPr id="10" name="Прямоугольник 9"/>
          <p:cNvSpPr/>
          <p:nvPr/>
        </p:nvSpPr>
        <p:spPr>
          <a:xfrm>
            <a:off x="0" y="699542"/>
            <a:ext cx="6858000" cy="954107"/>
          </a:xfrm>
          <a:prstGeom prst="rect">
            <a:avLst/>
          </a:prstGeom>
        </p:spPr>
        <p:txBody>
          <a:bodyPr wrap="square">
            <a:spAutoFit/>
          </a:bodyPr>
          <a:lstStyle/>
          <a:p>
            <a:pPr algn="ctr"/>
            <a:r>
              <a:rPr lang="ru-RU" b="1" dirty="0">
                <a:solidFill>
                  <a:schemeClr val="accent6"/>
                </a:solidFill>
                <a:latin typeface="Trebuchet MS" panose="020B0603020202020204" pitchFamily="34" charset="0"/>
              </a:rPr>
              <a:t>Что касается ограничивающих конкуренцию действий органов государственной власти и органов местного самоуправления, то также сократилось число выданных предупреждений и решений о наличии нарушения</a:t>
            </a:r>
            <a:r>
              <a:rPr lang="ru-RU" b="1" dirty="0" smtClean="0">
                <a:solidFill>
                  <a:schemeClr val="accent6"/>
                </a:solidFill>
                <a:latin typeface="Trebuchet MS" panose="020B0603020202020204" pitchFamily="34" charset="0"/>
              </a:rPr>
              <a:t>. </a:t>
            </a:r>
            <a:endParaRPr lang="ru-RU" b="1" dirty="0">
              <a:solidFill>
                <a:schemeClr val="accent6"/>
              </a:solidFill>
              <a:latin typeface="Trebuchet MS" panose="020B0603020202020204" pitchFamily="34" charset="0"/>
            </a:endParaRPr>
          </a:p>
        </p:txBody>
      </p:sp>
      <p:pic>
        <p:nvPicPr>
          <p:cNvPr id="3" name="Рисунок 2"/>
          <p:cNvPicPr>
            <a:picLocks noChangeAspect="1"/>
          </p:cNvPicPr>
          <p:nvPr/>
        </p:nvPicPr>
        <p:blipFill>
          <a:blip r:embed="rId2"/>
          <a:stretch>
            <a:fillRect/>
          </a:stretch>
        </p:blipFill>
        <p:spPr>
          <a:xfrm>
            <a:off x="713127" y="1960684"/>
            <a:ext cx="5431745" cy="1984479"/>
          </a:xfrm>
          <a:prstGeom prst="rect">
            <a:avLst/>
          </a:prstGeom>
        </p:spPr>
      </p:pic>
    </p:spTree>
    <p:extLst>
      <p:ext uri="{BB962C8B-B14F-4D97-AF65-F5344CB8AC3E}">
        <p14:creationId xmlns:p14="http://schemas.microsoft.com/office/powerpoint/2010/main" val="8438871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Номер слайда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rgbClr val="333399"/>
                </a:solidFill>
                <a:latin typeface="Arial" panose="020B0604020202020204" pitchFamily="34" charset="0"/>
                <a:ea typeface="MS PGothic" panose="020B0600070205080204" pitchFamily="34" charset="-128"/>
              </a:defRPr>
            </a:lvl1pPr>
            <a:lvl2pPr marL="557213" indent="-214313">
              <a:spcBef>
                <a:spcPct val="20000"/>
              </a:spcBef>
              <a:buChar char="–"/>
              <a:defRPr sz="2100">
                <a:solidFill>
                  <a:srgbClr val="333399"/>
                </a:solidFill>
                <a:latin typeface="Arial" panose="020B0604020202020204" pitchFamily="34" charset="0"/>
                <a:ea typeface="MS PGothic" panose="020B0600070205080204" pitchFamily="34" charset="-128"/>
              </a:defRPr>
            </a:lvl2pPr>
            <a:lvl3pPr marL="857250" indent="-171450">
              <a:spcBef>
                <a:spcPct val="20000"/>
              </a:spcBef>
              <a:buChar char="•"/>
              <a:defRPr sz="1800">
                <a:solidFill>
                  <a:srgbClr val="333399"/>
                </a:solidFill>
                <a:latin typeface="Arial" panose="020B0604020202020204" pitchFamily="34" charset="0"/>
                <a:ea typeface="MS PGothic" panose="020B0600070205080204" pitchFamily="34" charset="-128"/>
              </a:defRPr>
            </a:lvl3pPr>
            <a:lvl4pPr marL="1200150" indent="-171450">
              <a:spcBef>
                <a:spcPct val="20000"/>
              </a:spcBef>
              <a:buChar char="–"/>
              <a:defRPr sz="1500">
                <a:solidFill>
                  <a:srgbClr val="333399"/>
                </a:solidFill>
                <a:latin typeface="Arial" panose="020B0604020202020204" pitchFamily="34" charset="0"/>
                <a:ea typeface="MS PGothic" panose="020B0600070205080204" pitchFamily="34" charset="-128"/>
              </a:defRPr>
            </a:lvl4pPr>
            <a:lvl5pPr marL="1543050" indent="-171450">
              <a:spcBef>
                <a:spcPct val="20000"/>
              </a:spcBef>
              <a:buChar char="»"/>
              <a:defRPr sz="1500">
                <a:solidFill>
                  <a:srgbClr val="333399"/>
                </a:solidFill>
                <a:latin typeface="Arial" panose="020B0604020202020204" pitchFamily="34" charset="0"/>
                <a:ea typeface="MS PGothic" panose="020B0600070205080204" pitchFamily="34" charset="-128"/>
              </a:defRPr>
            </a:lvl5pPr>
            <a:lvl6pPr marL="1885950" indent="-171450" eaLnBrk="0" fontAlgn="base" hangingPunct="0">
              <a:spcBef>
                <a:spcPct val="20000"/>
              </a:spcBef>
              <a:spcAft>
                <a:spcPct val="0"/>
              </a:spcAft>
              <a:buChar char="»"/>
              <a:defRPr sz="1500">
                <a:solidFill>
                  <a:srgbClr val="333399"/>
                </a:solidFill>
                <a:latin typeface="Arial" panose="020B0604020202020204" pitchFamily="34" charset="0"/>
                <a:ea typeface="MS PGothic" panose="020B0600070205080204" pitchFamily="34" charset="-128"/>
              </a:defRPr>
            </a:lvl6pPr>
            <a:lvl7pPr marL="2228850" indent="-171450" eaLnBrk="0" fontAlgn="base" hangingPunct="0">
              <a:spcBef>
                <a:spcPct val="20000"/>
              </a:spcBef>
              <a:spcAft>
                <a:spcPct val="0"/>
              </a:spcAft>
              <a:buChar char="»"/>
              <a:defRPr sz="1500">
                <a:solidFill>
                  <a:srgbClr val="333399"/>
                </a:solidFill>
                <a:latin typeface="Arial" panose="020B0604020202020204" pitchFamily="34" charset="0"/>
                <a:ea typeface="MS PGothic" panose="020B0600070205080204" pitchFamily="34" charset="-128"/>
              </a:defRPr>
            </a:lvl7pPr>
            <a:lvl8pPr marL="2571750" indent="-171450" eaLnBrk="0" fontAlgn="base" hangingPunct="0">
              <a:spcBef>
                <a:spcPct val="20000"/>
              </a:spcBef>
              <a:spcAft>
                <a:spcPct val="0"/>
              </a:spcAft>
              <a:buChar char="»"/>
              <a:defRPr sz="1500">
                <a:solidFill>
                  <a:srgbClr val="333399"/>
                </a:solidFill>
                <a:latin typeface="Arial" panose="020B0604020202020204" pitchFamily="34" charset="0"/>
                <a:ea typeface="MS PGothic" panose="020B0600070205080204" pitchFamily="34" charset="-128"/>
              </a:defRPr>
            </a:lvl8pPr>
            <a:lvl9pPr marL="2914650" indent="-171450" eaLnBrk="0" fontAlgn="base" hangingPunct="0">
              <a:spcBef>
                <a:spcPct val="20000"/>
              </a:spcBef>
              <a:spcAft>
                <a:spcPct val="0"/>
              </a:spcAft>
              <a:buChar char="»"/>
              <a:defRPr sz="1500">
                <a:solidFill>
                  <a:srgbClr val="333399"/>
                </a:solidFill>
                <a:latin typeface="Arial" panose="020B0604020202020204" pitchFamily="34" charset="0"/>
                <a:ea typeface="MS PGothic" panose="020B0600070205080204" pitchFamily="34" charset="-128"/>
              </a:defRPr>
            </a:lvl9pPr>
          </a:lstStyle>
          <a:p>
            <a:pPr>
              <a:spcBef>
                <a:spcPct val="0"/>
              </a:spcBef>
              <a:buFontTx/>
              <a:buNone/>
            </a:pPr>
            <a:fld id="{EFC90FCB-6BE0-417F-AAA3-449CB3121157}" type="slidenum">
              <a:rPr lang="ru-RU" altLang="ru-RU" sz="1200">
                <a:solidFill>
                  <a:schemeClr val="bg1"/>
                </a:solidFill>
              </a:rPr>
              <a:pPr>
                <a:spcBef>
                  <a:spcPct val="0"/>
                </a:spcBef>
                <a:buFontTx/>
                <a:buNone/>
              </a:pPr>
              <a:t>35</a:t>
            </a:fld>
            <a:endParaRPr lang="ru-RU" altLang="ru-RU" sz="1200">
              <a:solidFill>
                <a:schemeClr val="bg1"/>
              </a:solidFill>
            </a:endParaRPr>
          </a:p>
        </p:txBody>
      </p:sp>
      <p:sp>
        <p:nvSpPr>
          <p:cNvPr id="3" name="TextBox 1"/>
          <p:cNvSpPr txBox="1">
            <a:spLocks noChangeArrowheads="1"/>
          </p:cNvSpPr>
          <p:nvPr/>
        </p:nvSpPr>
        <p:spPr bwMode="auto">
          <a:xfrm>
            <a:off x="152400" y="681038"/>
            <a:ext cx="672346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rgbClr val="333399"/>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rgbClr val="333399"/>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rgbClr val="333399"/>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rgbClr val="333399"/>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rgbClr val="333399"/>
                </a:solidFill>
                <a:latin typeface="Arial" panose="020B0604020202020204" pitchFamily="34" charset="0"/>
                <a:ea typeface="MS PGothic" panose="020B0600070205080204" pitchFamily="34" charset="-128"/>
              </a:defRPr>
            </a:lvl9pPr>
          </a:lstStyle>
          <a:p>
            <a:pPr algn="ctr">
              <a:spcBef>
                <a:spcPct val="0"/>
              </a:spcBef>
              <a:buFontTx/>
              <a:buNone/>
            </a:pPr>
            <a:r>
              <a:rPr lang="ru-RU" altLang="ru-RU" sz="1800" b="1" dirty="0">
                <a:solidFill>
                  <a:schemeClr val="accent2"/>
                </a:solidFill>
                <a:effectLst>
                  <a:outerShdw blurRad="38100" dist="38100" dir="2700000" algn="tl">
                    <a:srgbClr val="C0C0C0"/>
                  </a:outerShdw>
                </a:effectLst>
              </a:rPr>
              <a:t>Динамика заявлений, поступивших в 2019 году по сравнению с 2017 годом</a:t>
            </a:r>
          </a:p>
        </p:txBody>
      </p:sp>
      <p:graphicFrame>
        <p:nvGraphicFramePr>
          <p:cNvPr id="4" name="Таблица 3"/>
          <p:cNvGraphicFramePr>
            <a:graphicFrameLocks noGrp="1"/>
          </p:cNvGraphicFramePr>
          <p:nvPr>
            <p:extLst>
              <p:ext uri="{D42A27DB-BD31-4B8C-83A1-F6EECF244321}">
                <p14:modId xmlns:p14="http://schemas.microsoft.com/office/powerpoint/2010/main" val="2558262533"/>
              </p:ext>
            </p:extLst>
          </p:nvPr>
        </p:nvGraphicFramePr>
        <p:xfrm>
          <a:off x="353616" y="1464469"/>
          <a:ext cx="6210300" cy="1904144"/>
        </p:xfrm>
        <a:graphic>
          <a:graphicData uri="http://schemas.openxmlformats.org/drawingml/2006/table">
            <a:tbl>
              <a:tblPr/>
              <a:tblGrid>
                <a:gridCol w="1193006"/>
                <a:gridCol w="770334"/>
                <a:gridCol w="769144"/>
                <a:gridCol w="639366"/>
                <a:gridCol w="648890"/>
                <a:gridCol w="648891"/>
                <a:gridCol w="716756"/>
                <a:gridCol w="823913"/>
              </a:tblGrid>
              <a:tr h="511969">
                <a:tc rowSpan="3">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dirty="0" smtClean="0">
                          <a:ln>
                            <a:noFill/>
                          </a:ln>
                          <a:solidFill>
                            <a:srgbClr val="2D2D8A"/>
                          </a:solidFill>
                          <a:effectLst/>
                          <a:latin typeface="Arial" panose="020B0604020202020204" pitchFamily="34" charset="0"/>
                          <a:cs typeface="Arial" panose="020B0604020202020204" pitchFamily="34" charset="0"/>
                        </a:rPr>
                        <a:t>Органы власти*</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dirty="0" smtClean="0">
                          <a:ln>
                            <a:noFill/>
                          </a:ln>
                          <a:solidFill>
                            <a:srgbClr val="2D2D8A"/>
                          </a:solidFill>
                          <a:effectLst/>
                          <a:latin typeface="Times New Roman" panose="02020603050405020304" pitchFamily="18" charset="0"/>
                          <a:cs typeface="Times New Roman" panose="02020603050405020304" pitchFamily="18" charset="0"/>
                        </a:rPr>
                        <a:t>Всего</a:t>
                      </a: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2D2D8A"/>
                          </a:solidFill>
                          <a:effectLst/>
                          <a:latin typeface="Arial" panose="020B0604020202020204" pitchFamily="34" charset="0"/>
                          <a:cs typeface="Arial" panose="020B0604020202020204" pitchFamily="34" charset="0"/>
                        </a:rPr>
                        <a:t>Заявления по статьи 15-17.1</a:t>
                      </a:r>
                    </a:p>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2D2D8A"/>
                          </a:solidFill>
                          <a:effectLst/>
                          <a:latin typeface="Arial" panose="020B0604020202020204" pitchFamily="34" charset="0"/>
                          <a:cs typeface="Arial" panose="020B0604020202020204" pitchFamily="34" charset="0"/>
                        </a:rPr>
                        <a:t>Закона № 135-ФЗ</a:t>
                      </a:r>
                      <a:endParaRPr kumimoji="0" lang="ru-RU" altLang="ru-RU" sz="1200" b="1" i="0" u="none" strike="noStrike" cap="none" normalizeH="0" baseline="0" smtClean="0">
                        <a:ln>
                          <a:noFill/>
                        </a:ln>
                        <a:solidFill>
                          <a:srgbClr val="2D2D8A"/>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2D2D8A"/>
                          </a:solidFill>
                          <a:effectLst/>
                          <a:latin typeface="Arial" panose="020B0604020202020204" pitchFamily="34" charset="0"/>
                          <a:cs typeface="Arial" panose="020B0604020202020204" pitchFamily="34" charset="0"/>
                        </a:rPr>
                        <a:t>Темп прироста</a:t>
                      </a:r>
                      <a:endParaRPr kumimoji="0" lang="ru-RU" altLang="ru-RU" sz="1200" b="1" i="0" u="none" strike="noStrike" cap="none" normalizeH="0" baseline="0" smtClean="0">
                        <a:ln>
                          <a:noFill/>
                        </a:ln>
                        <a:solidFill>
                          <a:srgbClr val="2D2D8A"/>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10741">
                <a:tc vMerge="1">
                  <a:txBody>
                    <a:bodyPr/>
                    <a:lstStyle/>
                    <a:p>
                      <a:endParaRPr lang="ru-RU"/>
                    </a:p>
                  </a:txBody>
                  <a:tcPr/>
                </a:tc>
                <a:tc gridSpan="2">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FF0000"/>
                          </a:solidFill>
                          <a:effectLst/>
                          <a:latin typeface="Arial" panose="020B0604020202020204" pitchFamily="34" charset="0"/>
                          <a:cs typeface="Arial" panose="020B0604020202020204" pitchFamily="34" charset="0"/>
                        </a:rPr>
                        <a:t>2017</a:t>
                      </a:r>
                      <a:endParaRPr kumimoji="0" lang="ru-RU" altLang="ru-RU" sz="12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hMerge="1">
                  <a:txBody>
                    <a:bodyPr/>
                    <a:lstStyle/>
                    <a:p>
                      <a:endParaRPr lang="ru-RU"/>
                    </a:p>
                  </a:txBody>
                  <a:tcPr/>
                </a:tc>
                <a:tc gridSpan="2">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FF0000"/>
                          </a:solidFill>
                          <a:effectLst/>
                          <a:latin typeface="Arial" panose="020B0604020202020204" pitchFamily="34" charset="0"/>
                          <a:cs typeface="Arial" panose="020B0604020202020204" pitchFamily="34" charset="0"/>
                        </a:rPr>
                        <a:t>2018</a:t>
                      </a:r>
                      <a:endParaRPr kumimoji="0" lang="ru-RU" altLang="ru-RU" sz="12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hMerge="1">
                  <a:txBody>
                    <a:bodyPr/>
                    <a:lstStyle/>
                    <a:p>
                      <a:endParaRPr lang="ru-RU"/>
                    </a:p>
                  </a:txBody>
                  <a:tcPr/>
                </a:tc>
                <a:tc gridSpan="2">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FF0000"/>
                          </a:solidFill>
                          <a:effectLst/>
                          <a:latin typeface="Arial" panose="020B0604020202020204" pitchFamily="34" charset="0"/>
                          <a:cs typeface="Arial" panose="020B0604020202020204" pitchFamily="34" charset="0"/>
                        </a:rPr>
                        <a:t>2019</a:t>
                      </a:r>
                      <a:endParaRPr kumimoji="0" lang="ru-RU" altLang="ru-RU" sz="12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hMerge="1">
                  <a:txBody>
                    <a:bodyPr/>
                    <a:lstStyle/>
                    <a:p>
                      <a:endParaRPr lang="ru-RU"/>
                    </a:p>
                  </a:txBody>
                  <a:tcPr/>
                </a:tc>
                <a:tc vMerge="1">
                  <a:txBody>
                    <a:bodyPr/>
                    <a:lstStyle/>
                    <a:p>
                      <a:endParaRPr lang="ru-RU"/>
                    </a:p>
                  </a:txBody>
                  <a:tcPr/>
                </a:tc>
              </a:tr>
              <a:tr h="420624">
                <a:tc vMerge="1">
                  <a:txBody>
                    <a:bodyPr/>
                    <a:lstStyle/>
                    <a:p>
                      <a:endParaRPr lang="ru-RU"/>
                    </a:p>
                  </a:txBody>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3C8C93"/>
                          </a:solidFill>
                          <a:effectLst/>
                          <a:latin typeface="Arial" panose="020B0604020202020204" pitchFamily="34" charset="0"/>
                          <a:cs typeface="Arial" panose="020B0604020202020204" pitchFamily="34" charset="0"/>
                        </a:rPr>
                        <a:t>50</a:t>
                      </a:r>
                      <a:endParaRPr kumimoji="0" lang="ru-RU" altLang="ru-RU" sz="1200" b="1" i="0" u="none" strike="noStrike" cap="none" normalizeH="0" baseline="0" smtClean="0">
                        <a:ln>
                          <a:noFill/>
                        </a:ln>
                        <a:solidFill>
                          <a:srgbClr val="3C8C93"/>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2D2D8A"/>
                          </a:solidFill>
                          <a:effectLst/>
                          <a:latin typeface="Arial" panose="020B0604020202020204" pitchFamily="34" charset="0"/>
                          <a:cs typeface="Arial" panose="020B0604020202020204" pitchFamily="34" charset="0"/>
                        </a:rPr>
                        <a:t>100%</a:t>
                      </a:r>
                      <a:endParaRPr kumimoji="0" lang="ru-RU" altLang="ru-RU" sz="1200" b="1" i="0" u="none" strike="noStrike" cap="none" normalizeH="0" baseline="0" smtClean="0">
                        <a:ln>
                          <a:noFill/>
                        </a:ln>
                        <a:solidFill>
                          <a:srgbClr val="2D2D8A"/>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3C8C93"/>
                          </a:solidFill>
                          <a:effectLst/>
                          <a:latin typeface="Arial" panose="020B0604020202020204" pitchFamily="34" charset="0"/>
                          <a:cs typeface="Arial" panose="020B0604020202020204" pitchFamily="34" charset="0"/>
                        </a:rPr>
                        <a:t>36</a:t>
                      </a:r>
                      <a:endParaRPr kumimoji="0" lang="ru-RU" altLang="ru-RU" sz="1200" b="1" i="0" u="none" strike="noStrike" cap="none" normalizeH="0" baseline="0" smtClean="0">
                        <a:ln>
                          <a:noFill/>
                        </a:ln>
                        <a:solidFill>
                          <a:srgbClr val="3C8C93"/>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2D2D8A"/>
                          </a:solidFill>
                          <a:effectLst/>
                          <a:latin typeface="Arial" panose="020B0604020202020204" pitchFamily="34" charset="0"/>
                          <a:cs typeface="Arial" panose="020B0604020202020204" pitchFamily="34" charset="0"/>
                        </a:rPr>
                        <a:t>100%</a:t>
                      </a:r>
                      <a:endParaRPr kumimoji="0" lang="ru-RU" altLang="ru-RU" sz="1200" b="1" i="0" u="none" strike="noStrike" cap="none" normalizeH="0" baseline="0" smtClean="0">
                        <a:ln>
                          <a:noFill/>
                        </a:ln>
                        <a:solidFill>
                          <a:srgbClr val="2D2D8A"/>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3C8C93"/>
                          </a:solidFill>
                          <a:effectLst/>
                          <a:latin typeface="Arial" panose="020B0604020202020204" pitchFamily="34" charset="0"/>
                          <a:cs typeface="Arial" panose="020B0604020202020204" pitchFamily="34" charset="0"/>
                        </a:rPr>
                        <a:t>78</a:t>
                      </a:r>
                      <a:endParaRPr kumimoji="0" lang="ru-RU" altLang="ru-RU" sz="1200" b="1" i="0" u="none" strike="noStrike" cap="none" normalizeH="0" baseline="0" smtClean="0">
                        <a:ln>
                          <a:noFill/>
                        </a:ln>
                        <a:solidFill>
                          <a:srgbClr val="3C8C93"/>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2D2D8A"/>
                          </a:solidFill>
                          <a:effectLst/>
                          <a:latin typeface="Arial" panose="020B0604020202020204" pitchFamily="34" charset="0"/>
                          <a:cs typeface="Arial" panose="020B0604020202020204" pitchFamily="34" charset="0"/>
                        </a:rPr>
                        <a:t>100%</a:t>
                      </a:r>
                      <a:endParaRPr kumimoji="0" lang="ru-RU" altLang="ru-RU" sz="1200" b="1" i="0" u="none" strike="noStrike" cap="none" normalizeH="0" baseline="0" smtClean="0">
                        <a:ln>
                          <a:noFill/>
                        </a:ln>
                        <a:solidFill>
                          <a:srgbClr val="2D2D8A"/>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FF0000"/>
                          </a:solidFill>
                          <a:effectLst/>
                          <a:latin typeface="Arial" panose="020B0604020202020204" pitchFamily="34" charset="0"/>
                          <a:cs typeface="Arial" panose="020B0604020202020204" pitchFamily="34" charset="0"/>
                        </a:rPr>
                        <a:t>в 1,56 раза</a:t>
                      </a:r>
                      <a:endParaRPr kumimoji="0" lang="ru-RU" altLang="ru-RU" sz="12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65522">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ОМС</a:t>
                      </a:r>
                      <a:endParaRPr kumimoji="0" lang="ru-RU" altLang="ru-RU" sz="12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3C8C93"/>
                          </a:solidFill>
                          <a:effectLst/>
                          <a:latin typeface="Arial" panose="020B0604020202020204" pitchFamily="34" charset="0"/>
                          <a:cs typeface="Arial" panose="020B0604020202020204" pitchFamily="34" charset="0"/>
                        </a:rPr>
                        <a:t>19</a:t>
                      </a:r>
                      <a:endParaRPr kumimoji="0" lang="ru-RU" altLang="ru-RU" sz="1200" b="1" i="0" u="none" strike="noStrike" cap="none" normalizeH="0" baseline="0" smtClean="0">
                        <a:ln>
                          <a:noFill/>
                        </a:ln>
                        <a:solidFill>
                          <a:srgbClr val="3C8C93"/>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2D2D8A"/>
                          </a:solidFill>
                          <a:effectLst/>
                          <a:latin typeface="Arial" panose="020B0604020202020204" pitchFamily="34" charset="0"/>
                          <a:cs typeface="Arial" panose="020B0604020202020204" pitchFamily="34" charset="0"/>
                        </a:rPr>
                        <a:t>38%</a:t>
                      </a:r>
                      <a:endParaRPr kumimoji="0" lang="ru-RU" altLang="ru-RU" sz="1200" b="1" i="0" u="none" strike="noStrike" cap="none" normalizeH="0" baseline="0" smtClean="0">
                        <a:ln>
                          <a:noFill/>
                        </a:ln>
                        <a:solidFill>
                          <a:srgbClr val="2D2D8A"/>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3C8C93"/>
                          </a:solidFill>
                          <a:effectLst/>
                          <a:latin typeface="Arial" panose="020B0604020202020204" pitchFamily="34" charset="0"/>
                          <a:cs typeface="Arial" panose="020B0604020202020204" pitchFamily="34" charset="0"/>
                        </a:rPr>
                        <a:t>22</a:t>
                      </a:r>
                      <a:endParaRPr kumimoji="0" lang="ru-RU" altLang="ru-RU" sz="1200" b="1" i="0" u="none" strike="noStrike" cap="none" normalizeH="0" baseline="0" smtClean="0">
                        <a:ln>
                          <a:noFill/>
                        </a:ln>
                        <a:solidFill>
                          <a:srgbClr val="3C8C93"/>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2D2D8A"/>
                          </a:solidFill>
                          <a:effectLst/>
                          <a:latin typeface="Arial" panose="020B0604020202020204" pitchFamily="34" charset="0"/>
                          <a:cs typeface="Arial" panose="020B0604020202020204" pitchFamily="34" charset="0"/>
                        </a:rPr>
                        <a:t>61%</a:t>
                      </a:r>
                      <a:endParaRPr kumimoji="0" lang="ru-RU" altLang="ru-RU" sz="1200" b="1" i="0" u="none" strike="noStrike" cap="none" normalizeH="0" baseline="0" smtClean="0">
                        <a:ln>
                          <a:noFill/>
                        </a:ln>
                        <a:solidFill>
                          <a:srgbClr val="2D2D8A"/>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3C8C93"/>
                          </a:solidFill>
                          <a:effectLst/>
                          <a:latin typeface="Arial" panose="020B0604020202020204" pitchFamily="34" charset="0"/>
                          <a:cs typeface="Arial" panose="020B0604020202020204" pitchFamily="34" charset="0"/>
                        </a:rPr>
                        <a:t>54</a:t>
                      </a:r>
                      <a:endParaRPr kumimoji="0" lang="ru-RU" altLang="ru-RU" sz="1200" b="1" i="0" u="none" strike="noStrike" cap="none" normalizeH="0" baseline="0" smtClean="0">
                        <a:ln>
                          <a:noFill/>
                        </a:ln>
                        <a:solidFill>
                          <a:srgbClr val="3C8C93"/>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2D2D8A"/>
                          </a:solidFill>
                          <a:effectLst/>
                          <a:latin typeface="Arial" panose="020B0604020202020204" pitchFamily="34" charset="0"/>
                          <a:cs typeface="Arial" panose="020B0604020202020204" pitchFamily="34" charset="0"/>
                        </a:rPr>
                        <a:t>69,2%</a:t>
                      </a:r>
                      <a:endParaRPr kumimoji="0" lang="ru-RU" altLang="ru-RU" sz="1200" b="1" i="0" u="none" strike="noStrike" cap="none" normalizeH="0" baseline="0" smtClean="0">
                        <a:ln>
                          <a:noFill/>
                        </a:ln>
                        <a:solidFill>
                          <a:srgbClr val="2D2D8A"/>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FF0000"/>
                          </a:solidFill>
                          <a:effectLst/>
                          <a:latin typeface="Arial" panose="020B0604020202020204" pitchFamily="34" charset="0"/>
                          <a:cs typeface="Arial" panose="020B0604020202020204" pitchFamily="34" charset="0"/>
                        </a:rPr>
                        <a:t>в 2,8 раз</a:t>
                      </a:r>
                      <a:endParaRPr kumimoji="0" lang="ru-RU" altLang="ru-RU" sz="12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95288">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ОГВ субъекта</a:t>
                      </a:r>
                      <a:endParaRPr kumimoji="0" lang="ru-RU" altLang="ru-RU" sz="12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3C8C93"/>
                          </a:solidFill>
                          <a:effectLst/>
                          <a:latin typeface="Arial" panose="020B0604020202020204" pitchFamily="34" charset="0"/>
                          <a:cs typeface="Arial" panose="020B0604020202020204" pitchFamily="34" charset="0"/>
                        </a:rPr>
                        <a:t>30</a:t>
                      </a:r>
                      <a:endParaRPr kumimoji="0" lang="ru-RU" altLang="ru-RU" sz="1200" b="1" i="0" u="none" strike="noStrike" cap="none" normalizeH="0" baseline="0" smtClean="0">
                        <a:ln>
                          <a:noFill/>
                        </a:ln>
                        <a:solidFill>
                          <a:srgbClr val="3C8C93"/>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2D2D8A"/>
                          </a:solidFill>
                          <a:effectLst/>
                          <a:latin typeface="Arial" panose="020B0604020202020204" pitchFamily="34" charset="0"/>
                          <a:cs typeface="Arial" panose="020B0604020202020204" pitchFamily="34" charset="0"/>
                        </a:rPr>
                        <a:t>60%</a:t>
                      </a:r>
                      <a:endParaRPr kumimoji="0" lang="ru-RU" altLang="ru-RU" sz="1200" b="1" i="0" u="none" strike="noStrike" cap="none" normalizeH="0" baseline="0" smtClean="0">
                        <a:ln>
                          <a:noFill/>
                        </a:ln>
                        <a:solidFill>
                          <a:srgbClr val="2D2D8A"/>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dirty="0" smtClean="0">
                          <a:ln>
                            <a:noFill/>
                          </a:ln>
                          <a:solidFill>
                            <a:srgbClr val="3C8C93"/>
                          </a:solidFill>
                          <a:effectLst/>
                          <a:latin typeface="Arial" panose="020B0604020202020204" pitchFamily="34" charset="0"/>
                          <a:cs typeface="Arial" panose="020B0604020202020204" pitchFamily="34" charset="0"/>
                        </a:rPr>
                        <a:t>13</a:t>
                      </a:r>
                      <a:endParaRPr kumimoji="0" lang="ru-RU" altLang="ru-RU" sz="1200" b="1" i="0" u="none" strike="noStrike" cap="none" normalizeH="0" baseline="0" dirty="0" smtClean="0">
                        <a:ln>
                          <a:noFill/>
                        </a:ln>
                        <a:solidFill>
                          <a:srgbClr val="3C8C93"/>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dirty="0" smtClean="0">
                          <a:ln>
                            <a:noFill/>
                          </a:ln>
                          <a:solidFill>
                            <a:srgbClr val="2D2D8A"/>
                          </a:solidFill>
                          <a:effectLst/>
                          <a:latin typeface="Arial" panose="020B0604020202020204" pitchFamily="34" charset="0"/>
                          <a:cs typeface="Arial" panose="020B0604020202020204" pitchFamily="34" charset="0"/>
                        </a:rPr>
                        <a:t>36%</a:t>
                      </a:r>
                      <a:endParaRPr kumimoji="0" lang="ru-RU" altLang="ru-RU" sz="1200" b="1" i="0" u="none" strike="noStrike" cap="none" normalizeH="0" baseline="0" dirty="0" smtClean="0">
                        <a:ln>
                          <a:noFill/>
                        </a:ln>
                        <a:solidFill>
                          <a:srgbClr val="2D2D8A"/>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dirty="0" smtClean="0">
                          <a:ln>
                            <a:noFill/>
                          </a:ln>
                          <a:solidFill>
                            <a:srgbClr val="3C8C93"/>
                          </a:solidFill>
                          <a:effectLst/>
                          <a:latin typeface="Arial" panose="020B0604020202020204" pitchFamily="34" charset="0"/>
                          <a:cs typeface="Arial" panose="020B0604020202020204" pitchFamily="34" charset="0"/>
                        </a:rPr>
                        <a:t>19</a:t>
                      </a:r>
                      <a:endParaRPr kumimoji="0" lang="ru-RU" altLang="ru-RU" sz="1200" b="1" i="0" u="none" strike="noStrike" cap="none" normalizeH="0" baseline="0" dirty="0" smtClean="0">
                        <a:ln>
                          <a:noFill/>
                        </a:ln>
                        <a:solidFill>
                          <a:srgbClr val="3C8C93"/>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dirty="0" smtClean="0">
                          <a:ln>
                            <a:noFill/>
                          </a:ln>
                          <a:solidFill>
                            <a:srgbClr val="2D2D8A"/>
                          </a:solidFill>
                          <a:effectLst/>
                          <a:latin typeface="Arial" panose="020B0604020202020204" pitchFamily="34" charset="0"/>
                          <a:cs typeface="Arial" panose="020B0604020202020204" pitchFamily="34" charset="0"/>
                        </a:rPr>
                        <a:t>24,4%</a:t>
                      </a:r>
                      <a:endParaRPr kumimoji="0" lang="ru-RU" altLang="ru-RU" sz="1200" b="1" i="0" u="none" strike="noStrike" cap="none" normalizeH="0" baseline="0" dirty="0" smtClean="0">
                        <a:ln>
                          <a:noFill/>
                        </a:ln>
                        <a:solidFill>
                          <a:srgbClr val="2D2D8A"/>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-36%</a:t>
                      </a:r>
                      <a:endParaRPr kumimoji="0" lang="ru-RU" altLang="ru-RU" sz="12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bl>
          </a:graphicData>
        </a:graphic>
      </p:graphicFrame>
      <p:sp>
        <p:nvSpPr>
          <p:cNvPr id="9" name="Прямоугольник 8"/>
          <p:cNvSpPr/>
          <p:nvPr/>
        </p:nvSpPr>
        <p:spPr>
          <a:xfrm>
            <a:off x="353616" y="3939778"/>
            <a:ext cx="6225778" cy="784830"/>
          </a:xfrm>
          <a:prstGeom prst="rect">
            <a:avLst/>
          </a:prstGeom>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r>
              <a:rPr lang="ru-RU" altLang="ru-RU" sz="1500" i="1" dirty="0">
                <a:solidFill>
                  <a:srgbClr val="333399"/>
                </a:solidFill>
                <a:effectLst>
                  <a:outerShdw blurRad="38100" dist="38100" dir="2700000" algn="tl">
                    <a:srgbClr val="C0C0C0"/>
                  </a:outerShdw>
                </a:effectLst>
                <a:ea typeface="MS PGothic" panose="020B0600070205080204" pitchFamily="34" charset="-128"/>
              </a:rPr>
              <a:t>* </a:t>
            </a:r>
            <a:r>
              <a:rPr lang="ru-RU" altLang="ru-RU" sz="1500" i="1" dirty="0" smtClean="0">
                <a:solidFill>
                  <a:srgbClr val="FF0000"/>
                </a:solidFill>
                <a:effectLst>
                  <a:outerShdw blurRad="38100" dist="38100" dir="2700000" algn="tl">
                    <a:srgbClr val="C0C0C0"/>
                  </a:outerShdw>
                </a:effectLst>
                <a:ea typeface="MS PGothic" panose="020B0600070205080204" pitchFamily="34" charset="-128"/>
              </a:rPr>
              <a:t>ОМС</a:t>
            </a:r>
            <a:r>
              <a:rPr lang="ru-RU" altLang="ru-RU" sz="1500" i="1" dirty="0" smtClean="0">
                <a:solidFill>
                  <a:srgbClr val="333399"/>
                </a:solidFill>
                <a:effectLst>
                  <a:outerShdw blurRad="38100" dist="38100" dir="2700000" algn="tl">
                    <a:srgbClr val="C0C0C0"/>
                  </a:outerShdw>
                </a:effectLst>
                <a:ea typeface="MS PGothic" panose="020B0600070205080204" pitchFamily="34" charset="-128"/>
              </a:rPr>
              <a:t> </a:t>
            </a:r>
            <a:r>
              <a:rPr lang="ru-RU" altLang="ru-RU" sz="1500" i="1" dirty="0">
                <a:solidFill>
                  <a:srgbClr val="333399"/>
                </a:solidFill>
                <a:effectLst>
                  <a:outerShdw blurRad="38100" dist="38100" dir="2700000" algn="tl">
                    <a:srgbClr val="C0C0C0"/>
                  </a:outerShdw>
                </a:effectLst>
                <a:ea typeface="MS PGothic" panose="020B0600070205080204" pitchFamily="34" charset="-128"/>
              </a:rPr>
              <a:t>– органы местного самоуправления;</a:t>
            </a:r>
          </a:p>
          <a:p>
            <a:r>
              <a:rPr lang="ru-RU" altLang="ru-RU" sz="1500" i="1" dirty="0">
                <a:solidFill>
                  <a:srgbClr val="FF0000"/>
                </a:solidFill>
                <a:effectLst>
                  <a:outerShdw blurRad="38100" dist="38100" dir="2700000" algn="tl">
                    <a:srgbClr val="C0C0C0"/>
                  </a:outerShdw>
                </a:effectLst>
                <a:ea typeface="MS PGothic" panose="020B0600070205080204" pitchFamily="34" charset="-128"/>
              </a:rPr>
              <a:t>         ФОИВ</a:t>
            </a:r>
            <a:r>
              <a:rPr lang="ru-RU" altLang="ru-RU" sz="1500" i="1" dirty="0">
                <a:solidFill>
                  <a:srgbClr val="333399"/>
                </a:solidFill>
                <a:effectLst>
                  <a:outerShdw blurRad="38100" dist="38100" dir="2700000" algn="tl">
                    <a:srgbClr val="C0C0C0"/>
                  </a:outerShdw>
                </a:effectLst>
                <a:ea typeface="MS PGothic" panose="020B0600070205080204" pitchFamily="34" charset="-128"/>
              </a:rPr>
              <a:t> – федеральные органы исполнительной власти;</a:t>
            </a:r>
          </a:p>
          <a:p>
            <a:r>
              <a:rPr lang="ru-RU" altLang="ru-RU" sz="1500" i="1" dirty="0">
                <a:solidFill>
                  <a:srgbClr val="FF0000"/>
                </a:solidFill>
                <a:effectLst>
                  <a:outerShdw blurRad="38100" dist="38100" dir="2700000" algn="tl">
                    <a:srgbClr val="C0C0C0"/>
                  </a:outerShdw>
                </a:effectLst>
                <a:ea typeface="MS PGothic" panose="020B0600070205080204" pitchFamily="34" charset="-128"/>
              </a:rPr>
              <a:t>         ОГВ субъекта </a:t>
            </a:r>
            <a:r>
              <a:rPr lang="ru-RU" altLang="ru-RU" sz="1500" i="1" dirty="0">
                <a:solidFill>
                  <a:srgbClr val="333399"/>
                </a:solidFill>
                <a:effectLst>
                  <a:outerShdw blurRad="38100" dist="38100" dir="2700000" algn="tl">
                    <a:srgbClr val="C0C0C0"/>
                  </a:outerShdw>
                </a:effectLst>
                <a:ea typeface="MS PGothic" panose="020B0600070205080204" pitchFamily="34" charset="-128"/>
              </a:rPr>
              <a:t>– органы государственной власти субъекта.</a:t>
            </a:r>
          </a:p>
        </p:txBody>
      </p:sp>
      <p:graphicFrame>
        <p:nvGraphicFramePr>
          <p:cNvPr id="2" name="Таблица 1"/>
          <p:cNvGraphicFramePr>
            <a:graphicFrameLocks noGrp="1"/>
          </p:cNvGraphicFramePr>
          <p:nvPr>
            <p:extLst>
              <p:ext uri="{D42A27DB-BD31-4B8C-83A1-F6EECF244321}">
                <p14:modId xmlns:p14="http://schemas.microsoft.com/office/powerpoint/2010/main" val="1989653305"/>
              </p:ext>
            </p:extLst>
          </p:nvPr>
        </p:nvGraphicFramePr>
        <p:xfrm>
          <a:off x="353616" y="3368613"/>
          <a:ext cx="6210300" cy="270272"/>
        </p:xfrm>
        <a:graphic>
          <a:graphicData uri="http://schemas.openxmlformats.org/drawingml/2006/table">
            <a:tbl>
              <a:tblPr/>
              <a:tblGrid>
                <a:gridCol w="1193006"/>
                <a:gridCol w="770334"/>
                <a:gridCol w="769144"/>
                <a:gridCol w="639366"/>
                <a:gridCol w="648890"/>
                <a:gridCol w="648891"/>
                <a:gridCol w="716756"/>
                <a:gridCol w="823913"/>
              </a:tblGrid>
              <a:tr h="270272">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ФОИВ</a:t>
                      </a:r>
                      <a:endParaRPr kumimoji="0" lang="ru-RU" altLang="ru-RU" sz="12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dirty="0" smtClean="0">
                          <a:ln>
                            <a:noFill/>
                          </a:ln>
                          <a:solidFill>
                            <a:srgbClr val="3C8C93"/>
                          </a:solidFill>
                          <a:effectLst/>
                          <a:latin typeface="Arial" panose="020B0604020202020204" pitchFamily="34" charset="0"/>
                          <a:cs typeface="Arial" panose="020B0604020202020204" pitchFamily="34" charset="0"/>
                        </a:rPr>
                        <a:t>1</a:t>
                      </a:r>
                      <a:endParaRPr kumimoji="0" lang="ru-RU" altLang="ru-RU" sz="1200" b="1" i="0" u="none" strike="noStrike" cap="none" normalizeH="0" baseline="0" dirty="0" smtClean="0">
                        <a:ln>
                          <a:noFill/>
                        </a:ln>
                        <a:solidFill>
                          <a:srgbClr val="3C8C93"/>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dirty="0" smtClean="0">
                          <a:ln>
                            <a:noFill/>
                          </a:ln>
                          <a:solidFill>
                            <a:srgbClr val="2D2D8A"/>
                          </a:solidFill>
                          <a:effectLst/>
                          <a:latin typeface="Arial" panose="020B0604020202020204" pitchFamily="34" charset="0"/>
                          <a:cs typeface="Arial" panose="020B0604020202020204" pitchFamily="34" charset="0"/>
                        </a:rPr>
                        <a:t>2%</a:t>
                      </a:r>
                      <a:endParaRPr kumimoji="0" lang="ru-RU" altLang="ru-RU" sz="1200" b="1" i="0" u="none" strike="noStrike" cap="none" normalizeH="0" baseline="0" dirty="0" smtClean="0">
                        <a:ln>
                          <a:noFill/>
                        </a:ln>
                        <a:solidFill>
                          <a:srgbClr val="2D2D8A"/>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dirty="0" smtClean="0">
                          <a:ln>
                            <a:noFill/>
                          </a:ln>
                          <a:solidFill>
                            <a:srgbClr val="3C8C93"/>
                          </a:solidFill>
                          <a:effectLst/>
                          <a:latin typeface="Arial" panose="020B0604020202020204" pitchFamily="34" charset="0"/>
                          <a:cs typeface="Arial" panose="020B0604020202020204" pitchFamily="34" charset="0"/>
                        </a:rPr>
                        <a:t>1</a:t>
                      </a:r>
                      <a:endParaRPr kumimoji="0" lang="ru-RU" altLang="ru-RU" sz="1200" b="1" i="0" u="none" strike="noStrike" cap="none" normalizeH="0" baseline="0" dirty="0" smtClean="0">
                        <a:ln>
                          <a:noFill/>
                        </a:ln>
                        <a:solidFill>
                          <a:srgbClr val="3C8C93"/>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2D2D8A"/>
                          </a:solidFill>
                          <a:effectLst/>
                          <a:latin typeface="Arial" panose="020B0604020202020204" pitchFamily="34" charset="0"/>
                          <a:cs typeface="Arial" panose="020B0604020202020204" pitchFamily="34" charset="0"/>
                        </a:rPr>
                        <a:t>3%</a:t>
                      </a:r>
                      <a:endParaRPr kumimoji="0" lang="ru-RU" altLang="ru-RU" sz="1200" b="1" i="0" u="none" strike="noStrike" cap="none" normalizeH="0" baseline="0" smtClean="0">
                        <a:ln>
                          <a:noFill/>
                        </a:ln>
                        <a:solidFill>
                          <a:srgbClr val="2D2D8A"/>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3C8C93"/>
                          </a:solidFill>
                          <a:effectLst/>
                          <a:latin typeface="Arial" panose="020B0604020202020204" pitchFamily="34" charset="0"/>
                          <a:cs typeface="Arial" panose="020B0604020202020204" pitchFamily="34" charset="0"/>
                        </a:rPr>
                        <a:t>5</a:t>
                      </a:r>
                      <a:endParaRPr kumimoji="0" lang="ru-RU" altLang="ru-RU" sz="1200" b="1" i="0" u="none" strike="noStrike" cap="none" normalizeH="0" baseline="0" smtClean="0">
                        <a:ln>
                          <a:noFill/>
                        </a:ln>
                        <a:solidFill>
                          <a:srgbClr val="3C8C93"/>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smtClean="0">
                          <a:ln>
                            <a:noFill/>
                          </a:ln>
                          <a:solidFill>
                            <a:srgbClr val="2D2D8A"/>
                          </a:solidFill>
                          <a:effectLst/>
                          <a:latin typeface="Arial" panose="020B0604020202020204" pitchFamily="34" charset="0"/>
                          <a:cs typeface="Arial" panose="020B0604020202020204" pitchFamily="34" charset="0"/>
                        </a:rPr>
                        <a:t>6,4%</a:t>
                      </a:r>
                      <a:endParaRPr kumimoji="0" lang="ru-RU" altLang="ru-RU" sz="1200" b="1" i="0" u="none" strike="noStrike" cap="none" normalizeH="0" baseline="0" smtClean="0">
                        <a:ln>
                          <a:noFill/>
                        </a:ln>
                        <a:solidFill>
                          <a:srgbClr val="2D2D8A"/>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a:spcBef>
                          <a:spcPct val="20000"/>
                        </a:spcBef>
                        <a:defRPr sz="2800">
                          <a:solidFill>
                            <a:srgbClr val="333399"/>
                          </a:solidFill>
                          <a:latin typeface="Arial" panose="020B0604020202020204" pitchFamily="34" charset="0"/>
                          <a:ea typeface="MS PGothic" panose="020B0600070205080204" pitchFamily="34" charset="-128"/>
                        </a:defRPr>
                      </a:lvl1pPr>
                      <a:lvl2pPr marL="742950" indent="-285750">
                        <a:spcBef>
                          <a:spcPct val="20000"/>
                        </a:spcBef>
                        <a:defRPr sz="2400">
                          <a:solidFill>
                            <a:srgbClr val="333399"/>
                          </a:solidFill>
                          <a:latin typeface="Arial" panose="020B0604020202020204" pitchFamily="34" charset="0"/>
                          <a:ea typeface="MS PGothic" panose="020B0600070205080204" pitchFamily="34" charset="-128"/>
                        </a:defRPr>
                      </a:lvl2pPr>
                      <a:lvl3pPr marL="1143000" indent="-228600">
                        <a:spcBef>
                          <a:spcPct val="20000"/>
                        </a:spcBef>
                        <a:defRPr sz="2000">
                          <a:solidFill>
                            <a:srgbClr val="333399"/>
                          </a:solidFill>
                          <a:latin typeface="Arial" panose="020B0604020202020204" pitchFamily="34" charset="0"/>
                          <a:ea typeface="MS PGothic" panose="020B0600070205080204" pitchFamily="34" charset="-128"/>
                        </a:defRPr>
                      </a:lvl3pPr>
                      <a:lvl4pPr marL="1600200" indent="-228600">
                        <a:spcBef>
                          <a:spcPct val="20000"/>
                        </a:spcBef>
                        <a:defRPr>
                          <a:solidFill>
                            <a:srgbClr val="333399"/>
                          </a:solidFill>
                          <a:latin typeface="Arial" panose="020B0604020202020204" pitchFamily="34" charset="0"/>
                          <a:ea typeface="MS PGothic" panose="020B0600070205080204" pitchFamily="34" charset="-128"/>
                        </a:defRPr>
                      </a:lvl4pPr>
                      <a:lvl5pPr marL="2057400" indent="-228600">
                        <a:spcBef>
                          <a:spcPct val="20000"/>
                        </a:spcBef>
                        <a:defRPr>
                          <a:solidFill>
                            <a:srgbClr val="33339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defRPr>
                          <a:solidFill>
                            <a:srgbClr val="333399"/>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ru-RU" altLang="ru-RU" sz="1200" b="1" i="0" u="none" strike="noStrike" cap="none" normalizeH="0" baseline="0" dirty="0" smtClean="0">
                          <a:ln>
                            <a:noFill/>
                          </a:ln>
                          <a:solidFill>
                            <a:srgbClr val="FF0000"/>
                          </a:solidFill>
                          <a:effectLst/>
                          <a:latin typeface="Arial" panose="020B0604020202020204" pitchFamily="34" charset="0"/>
                          <a:cs typeface="Arial" panose="020B0604020202020204" pitchFamily="34" charset="0"/>
                        </a:rPr>
                        <a:t>в 5 раз</a:t>
                      </a:r>
                      <a:endParaRPr kumimoji="0" lang="ru-RU" altLang="ru-RU" sz="1200" b="1"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txBody>
                  <a:tcPr marL="51432" marR="51432"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
        <p:nvSpPr>
          <p:cNvPr id="10"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39049205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36</a:t>
            </a:fld>
            <a:endParaRPr lang="ru-RU"/>
          </a:p>
        </p:txBody>
      </p:sp>
      <p:sp>
        <p:nvSpPr>
          <p:cNvPr id="5" name="Заголовок 1"/>
          <p:cNvSpPr>
            <a:spLocks noGrp="1"/>
          </p:cNvSpPr>
          <p:nvPr>
            <p:ph type="title"/>
          </p:nvPr>
        </p:nvSpPr>
        <p:spPr>
          <a:xfrm>
            <a:off x="0" y="51470"/>
            <a:ext cx="6858000" cy="341037"/>
          </a:xfrm>
        </p:spPr>
        <p:txBody>
          <a:bodyPr/>
          <a:lstStyle/>
          <a:p>
            <a:pPr algn="r"/>
            <a:r>
              <a:rPr lang="ru-RU" sz="1400" b="1" i="1" u="sng" dirty="0">
                <a:solidFill>
                  <a:schemeClr val="bg1"/>
                </a:solidFill>
                <a:latin typeface="Trebuchet MS" panose="020B0603020202020204" pitchFamily="34" charset="0"/>
                <a:ea typeface="Calibri" panose="020F0502020204030204" pitchFamily="34" charset="0"/>
                <a:cs typeface="Times New Roman" panose="02020603050405020304" pitchFamily="18" charset="0"/>
              </a:rPr>
              <a:t>Контроль за соблюдением антимонопольного законодательства </a:t>
            </a:r>
            <a:br>
              <a:rPr lang="ru-RU" sz="1400" b="1" i="1" u="sng" dirty="0">
                <a:solidFill>
                  <a:schemeClr val="bg1"/>
                </a:solidFill>
                <a:latin typeface="Trebuchet MS" panose="020B0603020202020204" pitchFamily="34" charset="0"/>
                <a:ea typeface="Calibri" panose="020F0502020204030204" pitchFamily="34" charset="0"/>
                <a:cs typeface="Times New Roman" panose="02020603050405020304" pitchFamily="18" charset="0"/>
              </a:rPr>
            </a:br>
            <a:r>
              <a:rPr lang="ru-RU" sz="1400" b="1" i="1" u="sng" dirty="0">
                <a:solidFill>
                  <a:schemeClr val="bg1"/>
                </a:solidFill>
                <a:latin typeface="Trebuchet MS" panose="020B0603020202020204" pitchFamily="34" charset="0"/>
                <a:ea typeface="Calibri" panose="020F0502020204030204" pitchFamily="34" charset="0"/>
                <a:cs typeface="Times New Roman" panose="02020603050405020304" pitchFamily="18" charset="0"/>
              </a:rPr>
              <a:t>в Ульяновской области </a:t>
            </a:r>
          </a:p>
        </p:txBody>
      </p:sp>
      <p:graphicFrame>
        <p:nvGraphicFramePr>
          <p:cNvPr id="6" name="Таблица 5"/>
          <p:cNvGraphicFramePr>
            <a:graphicFrameLocks noGrp="1"/>
          </p:cNvGraphicFramePr>
          <p:nvPr>
            <p:extLst>
              <p:ext uri="{D42A27DB-BD31-4B8C-83A1-F6EECF244321}">
                <p14:modId xmlns:p14="http://schemas.microsoft.com/office/powerpoint/2010/main" val="4059676758"/>
              </p:ext>
            </p:extLst>
          </p:nvPr>
        </p:nvGraphicFramePr>
        <p:xfrm>
          <a:off x="332656" y="776418"/>
          <a:ext cx="6120680" cy="3421019"/>
        </p:xfrm>
        <a:graphic>
          <a:graphicData uri="http://schemas.openxmlformats.org/drawingml/2006/table">
            <a:tbl>
              <a:tblPr firstRow="1" firstCol="1" bandRow="1">
                <a:tableStyleId>{5940675A-B579-460E-94D1-54222C63F5DA}</a:tableStyleId>
              </a:tblPr>
              <a:tblGrid>
                <a:gridCol w="2448272"/>
                <a:gridCol w="864096"/>
                <a:gridCol w="936104"/>
                <a:gridCol w="1008112"/>
                <a:gridCol w="864096"/>
              </a:tblGrid>
              <a:tr h="295137">
                <a:tc>
                  <a:txBody>
                    <a:bodyPr/>
                    <a:lstStyle/>
                    <a:p>
                      <a:pPr algn="ctr">
                        <a:spcAft>
                          <a:spcPts val="0"/>
                        </a:spcAft>
                      </a:pPr>
                      <a:r>
                        <a:rPr lang="ru-RU" sz="1050" b="1" dirty="0">
                          <a:solidFill>
                            <a:srgbClr val="C00000"/>
                          </a:solidFill>
                          <a:effectLst/>
                          <a:latin typeface="Trebuchet MS" panose="020B0603020202020204" pitchFamily="34" charset="0"/>
                        </a:rPr>
                        <a:t>Наименование показателя </a:t>
                      </a:r>
                      <a:endParaRPr lang="ru-RU" sz="1200" b="1" dirty="0">
                        <a:solidFill>
                          <a:srgbClr val="C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50" b="1" dirty="0">
                          <a:solidFill>
                            <a:srgbClr val="C00000"/>
                          </a:solidFill>
                          <a:effectLst/>
                          <a:latin typeface="Trebuchet MS" panose="020B0603020202020204" pitchFamily="34" charset="0"/>
                        </a:rPr>
                        <a:t>2016 год</a:t>
                      </a:r>
                      <a:endParaRPr lang="ru-RU" sz="1200" b="1" dirty="0">
                        <a:solidFill>
                          <a:srgbClr val="C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50" b="1" dirty="0">
                          <a:solidFill>
                            <a:srgbClr val="C00000"/>
                          </a:solidFill>
                          <a:effectLst/>
                          <a:latin typeface="Trebuchet MS" panose="020B0603020202020204" pitchFamily="34" charset="0"/>
                        </a:rPr>
                        <a:t>2017 год</a:t>
                      </a:r>
                      <a:endParaRPr lang="ru-RU" sz="1200" b="1" dirty="0">
                        <a:solidFill>
                          <a:srgbClr val="C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50" b="1" dirty="0">
                          <a:solidFill>
                            <a:srgbClr val="C00000"/>
                          </a:solidFill>
                          <a:effectLst/>
                          <a:latin typeface="Trebuchet MS" panose="020B0603020202020204" pitchFamily="34" charset="0"/>
                        </a:rPr>
                        <a:t>2018 год</a:t>
                      </a:r>
                      <a:endParaRPr lang="ru-RU" sz="1200" b="1" dirty="0">
                        <a:solidFill>
                          <a:srgbClr val="C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50" b="1" dirty="0">
                          <a:solidFill>
                            <a:srgbClr val="C00000"/>
                          </a:solidFill>
                          <a:effectLst/>
                          <a:latin typeface="Trebuchet MS" panose="020B0603020202020204" pitchFamily="34" charset="0"/>
                        </a:rPr>
                        <a:t>2019 год</a:t>
                      </a:r>
                      <a:endParaRPr lang="ru-RU" sz="1200" b="1" dirty="0">
                        <a:solidFill>
                          <a:srgbClr val="C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r>
              <a:tr h="442705">
                <a:tc>
                  <a:txBody>
                    <a:bodyPr/>
                    <a:lstStyle/>
                    <a:p>
                      <a:pPr algn="ctr">
                        <a:spcAft>
                          <a:spcPts val="0"/>
                        </a:spcAft>
                      </a:pPr>
                      <a:r>
                        <a:rPr lang="ru-RU" sz="1050" b="1" dirty="0">
                          <a:solidFill>
                            <a:srgbClr val="C00000"/>
                          </a:solidFill>
                          <a:effectLst/>
                          <a:latin typeface="Trebuchet MS" panose="020B0603020202020204" pitchFamily="34" charset="0"/>
                        </a:rPr>
                        <a:t>Рассмотрено заявлений</a:t>
                      </a:r>
                      <a:endParaRPr lang="ru-RU" sz="1200" b="1" dirty="0">
                        <a:solidFill>
                          <a:srgbClr val="C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smtClean="0">
                          <a:solidFill>
                            <a:schemeClr val="accent6"/>
                          </a:solidFill>
                          <a:effectLst/>
                          <a:latin typeface="Trebuchet MS" panose="020B0603020202020204" pitchFamily="34" charset="0"/>
                        </a:rPr>
                        <a:t>269 </a:t>
                      </a:r>
                      <a:r>
                        <a:rPr lang="ru-RU" sz="1000" i="1" dirty="0" smtClean="0">
                          <a:solidFill>
                            <a:srgbClr val="008080"/>
                          </a:solidFill>
                          <a:effectLst/>
                          <a:latin typeface="Trebuchet MS" panose="020B0603020202020204" pitchFamily="34" charset="0"/>
                        </a:rPr>
                        <a:t>(+104 обращения граждан)</a:t>
                      </a:r>
                      <a:endParaRPr lang="ru-RU" sz="1100" i="1" dirty="0">
                        <a:solidFill>
                          <a:srgbClr val="00808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rPr>
                        <a:t>197 </a:t>
                      </a:r>
                      <a:r>
                        <a:rPr lang="ru-RU" sz="1000" i="1" dirty="0">
                          <a:solidFill>
                            <a:srgbClr val="008080"/>
                          </a:solidFill>
                          <a:effectLst/>
                          <a:latin typeface="Trebuchet MS" panose="020B0603020202020204" pitchFamily="34" charset="0"/>
                        </a:rPr>
                        <a:t>(+110 обращений граждан)</a:t>
                      </a:r>
                      <a:endParaRPr lang="ru-RU" sz="1100" i="1" dirty="0">
                        <a:solidFill>
                          <a:srgbClr val="00808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rPr>
                        <a:t>222 </a:t>
                      </a:r>
                      <a:r>
                        <a:rPr lang="ru-RU" sz="1000" i="1" dirty="0">
                          <a:solidFill>
                            <a:srgbClr val="008080"/>
                          </a:solidFill>
                          <a:effectLst/>
                          <a:latin typeface="Trebuchet MS" panose="020B0603020202020204" pitchFamily="34" charset="0"/>
                        </a:rPr>
                        <a:t>(+119 обращений граждан)</a:t>
                      </a:r>
                      <a:endParaRPr lang="ru-RU" sz="1000" i="1" dirty="0">
                        <a:solidFill>
                          <a:srgbClr val="00808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rPr>
                        <a:t>196 </a:t>
                      </a:r>
                      <a:r>
                        <a:rPr lang="ru-RU" sz="1000" i="1" dirty="0">
                          <a:solidFill>
                            <a:srgbClr val="008080"/>
                          </a:solidFill>
                          <a:effectLst/>
                          <a:latin typeface="Trebuchet MS" panose="020B0603020202020204" pitchFamily="34" charset="0"/>
                          <a:ea typeface="Times New Roman" panose="02020603050405020304" pitchFamily="18" charset="0"/>
                          <a:cs typeface="Times New Roman" panose="02020603050405020304" pitchFamily="18" charset="0"/>
                        </a:rPr>
                        <a:t>(+80 обращений граждан)</a:t>
                      </a:r>
                    </a:p>
                  </a:txBody>
                  <a:tcPr marL="68580" marR="68580" marT="0" marB="0" anchor="ctr"/>
                </a:tc>
              </a:tr>
              <a:tr h="147568">
                <a:tc>
                  <a:txBody>
                    <a:bodyPr/>
                    <a:lstStyle/>
                    <a:p>
                      <a:pPr algn="ctr">
                        <a:spcAft>
                          <a:spcPts val="0"/>
                        </a:spcAft>
                      </a:pPr>
                      <a:r>
                        <a:rPr lang="ru-RU" sz="1050" b="1" dirty="0">
                          <a:solidFill>
                            <a:srgbClr val="C00000"/>
                          </a:solidFill>
                          <a:effectLst/>
                          <a:latin typeface="Trebuchet MS" panose="020B0603020202020204" pitchFamily="34" charset="0"/>
                        </a:rPr>
                        <a:t>Рассмотрено дел</a:t>
                      </a:r>
                      <a:endParaRPr lang="ru-RU" sz="1200" b="1" dirty="0">
                        <a:solidFill>
                          <a:srgbClr val="C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rPr>
                        <a:t>39</a:t>
                      </a:r>
                      <a:endParaRPr lang="ru-RU" sz="11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rPr>
                        <a:t>14</a:t>
                      </a:r>
                      <a:endParaRPr lang="ru-RU" sz="11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rPr>
                        <a:t>20</a:t>
                      </a:r>
                      <a:endParaRPr lang="ru-RU" sz="10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rPr>
                        <a:t>26</a:t>
                      </a:r>
                    </a:p>
                  </a:txBody>
                  <a:tcPr marL="68580" marR="68580" marT="0" marB="0" anchor="ctr"/>
                </a:tc>
              </a:tr>
              <a:tr h="442705">
                <a:tc>
                  <a:txBody>
                    <a:bodyPr/>
                    <a:lstStyle/>
                    <a:p>
                      <a:pPr algn="ctr">
                        <a:spcAft>
                          <a:spcPts val="0"/>
                        </a:spcAft>
                      </a:pPr>
                      <a:r>
                        <a:rPr lang="ru-RU" sz="1050" b="1" dirty="0">
                          <a:solidFill>
                            <a:srgbClr val="C00000"/>
                          </a:solidFill>
                          <a:effectLst/>
                          <a:latin typeface="Trebuchet MS" panose="020B0603020202020204" pitchFamily="34" charset="0"/>
                        </a:rPr>
                        <a:t>Рассмотрено жалоб по ст. 18.1 </a:t>
                      </a:r>
                      <a:endParaRPr lang="ru-RU" sz="1200" b="1" dirty="0">
                        <a:solidFill>
                          <a:srgbClr val="C00000"/>
                        </a:solidFill>
                        <a:effectLst/>
                        <a:latin typeface="Trebuchet MS" panose="020B0603020202020204" pitchFamily="34" charset="0"/>
                      </a:endParaRPr>
                    </a:p>
                    <a:p>
                      <a:pPr algn="ctr">
                        <a:spcAft>
                          <a:spcPts val="0"/>
                        </a:spcAft>
                      </a:pPr>
                      <a:r>
                        <a:rPr lang="ru-RU" sz="1050" b="1" dirty="0">
                          <a:solidFill>
                            <a:srgbClr val="C00000"/>
                          </a:solidFill>
                          <a:effectLst/>
                          <a:latin typeface="Trebuchet MS" panose="020B0603020202020204" pitchFamily="34" charset="0"/>
                        </a:rPr>
                        <a:t>(без 223-ФЗ)</a:t>
                      </a:r>
                      <a:endParaRPr lang="ru-RU" sz="1200" b="1" dirty="0">
                        <a:solidFill>
                          <a:srgbClr val="C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a:solidFill>
                            <a:schemeClr val="accent6"/>
                          </a:solidFill>
                          <a:effectLst/>
                          <a:latin typeface="Trebuchet MS" panose="020B0603020202020204" pitchFamily="34" charset="0"/>
                        </a:rPr>
                        <a:t>67</a:t>
                      </a:r>
                      <a:endParaRPr lang="ru-RU" sz="110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rPr>
                        <a:t>30</a:t>
                      </a:r>
                      <a:endParaRPr lang="ru-RU" sz="11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rPr>
                        <a:t>19</a:t>
                      </a:r>
                      <a:endParaRPr lang="ru-RU" sz="10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rPr>
                        <a:t>31</a:t>
                      </a:r>
                    </a:p>
                  </a:txBody>
                  <a:tcPr marL="68580" marR="68580" marT="0" marB="0" anchor="ctr"/>
                </a:tc>
              </a:tr>
              <a:tr h="442705">
                <a:tc>
                  <a:txBody>
                    <a:bodyPr/>
                    <a:lstStyle/>
                    <a:p>
                      <a:pPr algn="ctr">
                        <a:spcAft>
                          <a:spcPts val="0"/>
                        </a:spcAft>
                      </a:pPr>
                      <a:r>
                        <a:rPr lang="ru-RU" sz="1050" b="1" dirty="0">
                          <a:solidFill>
                            <a:srgbClr val="C00000"/>
                          </a:solidFill>
                          <a:effectLst/>
                          <a:latin typeface="Trebuchet MS" panose="020B0603020202020204" pitchFamily="34" charset="0"/>
                        </a:rPr>
                        <a:t>Выявлено нарушений, из них:</a:t>
                      </a:r>
                      <a:endParaRPr lang="ru-RU" sz="1200" b="1" dirty="0">
                        <a:solidFill>
                          <a:srgbClr val="C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a:solidFill>
                            <a:schemeClr val="accent6"/>
                          </a:solidFill>
                          <a:effectLst/>
                          <a:latin typeface="Trebuchet MS" panose="020B0603020202020204" pitchFamily="34" charset="0"/>
                        </a:rPr>
                        <a:t>49</a:t>
                      </a:r>
                      <a:endParaRPr lang="ru-RU" sz="110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rPr>
                        <a:t>102</a:t>
                      </a:r>
                      <a:endParaRPr lang="ru-RU" sz="11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rPr>
                        <a:t>71</a:t>
                      </a:r>
                      <a:endParaRPr lang="ru-RU" sz="10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rPr>
                        <a:t>66</a:t>
                      </a:r>
                    </a:p>
                  </a:txBody>
                  <a:tcPr marL="68580" marR="68580" marT="0" marB="0" anchor="ctr"/>
                </a:tc>
              </a:tr>
              <a:tr h="295137">
                <a:tc>
                  <a:txBody>
                    <a:bodyPr/>
                    <a:lstStyle/>
                    <a:p>
                      <a:pPr algn="ctr">
                        <a:spcAft>
                          <a:spcPts val="0"/>
                        </a:spcAft>
                      </a:pPr>
                      <a:r>
                        <a:rPr lang="ru-RU" sz="1050" b="1" dirty="0">
                          <a:solidFill>
                            <a:srgbClr val="C00000"/>
                          </a:solidFill>
                          <a:effectLst/>
                          <a:latin typeface="Trebuchet MS" panose="020B0603020202020204" pitchFamily="34" charset="0"/>
                        </a:rPr>
                        <a:t>в действиях органов власти</a:t>
                      </a:r>
                      <a:endParaRPr lang="ru-RU" sz="1200" b="1" dirty="0">
                        <a:solidFill>
                          <a:srgbClr val="C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a:solidFill>
                            <a:schemeClr val="accent6"/>
                          </a:solidFill>
                          <a:effectLst/>
                          <a:latin typeface="Trebuchet MS" panose="020B0603020202020204" pitchFamily="34" charset="0"/>
                        </a:rPr>
                        <a:t>19</a:t>
                      </a:r>
                      <a:endParaRPr lang="ru-RU" sz="110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a:solidFill>
                            <a:schemeClr val="accent6"/>
                          </a:solidFill>
                          <a:effectLst/>
                          <a:latin typeface="Trebuchet MS" panose="020B0603020202020204" pitchFamily="34" charset="0"/>
                        </a:rPr>
                        <a:t>47</a:t>
                      </a:r>
                      <a:endParaRPr lang="ru-RU" sz="110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rPr>
                        <a:t>36</a:t>
                      </a:r>
                      <a:endParaRPr lang="ru-RU" sz="10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rPr>
                        <a:t>46</a:t>
                      </a:r>
                    </a:p>
                  </a:txBody>
                  <a:tcPr marL="68580" marR="68580" marT="0" marB="0" anchor="ctr"/>
                </a:tc>
              </a:tr>
              <a:tr h="442705">
                <a:tc>
                  <a:txBody>
                    <a:bodyPr/>
                    <a:lstStyle/>
                    <a:p>
                      <a:pPr algn="ctr">
                        <a:spcAft>
                          <a:spcPts val="0"/>
                        </a:spcAft>
                      </a:pPr>
                      <a:r>
                        <a:rPr lang="ru-RU" sz="1050" b="1" dirty="0">
                          <a:solidFill>
                            <a:srgbClr val="C00000"/>
                          </a:solidFill>
                          <a:effectLst/>
                          <a:latin typeface="Trebuchet MS" panose="020B0603020202020204" pitchFamily="34" charset="0"/>
                        </a:rPr>
                        <a:t>в действиях хозяйствующих субъектов</a:t>
                      </a:r>
                      <a:endParaRPr lang="ru-RU" sz="1200" b="1" dirty="0">
                        <a:solidFill>
                          <a:srgbClr val="C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a:solidFill>
                            <a:schemeClr val="accent6"/>
                          </a:solidFill>
                          <a:effectLst/>
                          <a:latin typeface="Trebuchet MS" panose="020B0603020202020204" pitchFamily="34" charset="0"/>
                        </a:rPr>
                        <a:t>30</a:t>
                      </a:r>
                      <a:endParaRPr lang="ru-RU" sz="110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a:solidFill>
                            <a:schemeClr val="accent6"/>
                          </a:solidFill>
                          <a:effectLst/>
                          <a:latin typeface="Trebuchet MS" panose="020B0603020202020204" pitchFamily="34" charset="0"/>
                        </a:rPr>
                        <a:t>55</a:t>
                      </a:r>
                      <a:endParaRPr lang="ru-RU" sz="110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rPr>
                        <a:t>35</a:t>
                      </a:r>
                      <a:endParaRPr lang="ru-RU" sz="10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rPr>
                        <a:t>20</a:t>
                      </a:r>
                    </a:p>
                  </a:txBody>
                  <a:tcPr marL="68580" marR="68580" marT="0" marB="0" anchor="ctr"/>
                </a:tc>
              </a:tr>
              <a:tr h="442705">
                <a:tc>
                  <a:txBody>
                    <a:bodyPr/>
                    <a:lstStyle/>
                    <a:p>
                      <a:pPr algn="ctr">
                        <a:spcAft>
                          <a:spcPts val="0"/>
                        </a:spcAft>
                      </a:pPr>
                      <a:r>
                        <a:rPr lang="ru-RU" sz="1050" b="1" dirty="0">
                          <a:solidFill>
                            <a:srgbClr val="C00000"/>
                          </a:solidFill>
                          <a:effectLst/>
                          <a:latin typeface="Trebuchet MS" panose="020B0603020202020204" pitchFamily="34" charset="0"/>
                        </a:rPr>
                        <a:t>Общая сумма наложенных штрафов</a:t>
                      </a:r>
                      <a:endParaRPr lang="ru-RU" sz="1200" b="1" dirty="0">
                        <a:solidFill>
                          <a:srgbClr val="C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a:solidFill>
                            <a:schemeClr val="accent6"/>
                          </a:solidFill>
                          <a:effectLst/>
                          <a:latin typeface="Trebuchet MS" panose="020B0603020202020204" pitchFamily="34" charset="0"/>
                        </a:rPr>
                        <a:t>8693,8</a:t>
                      </a:r>
                      <a:endParaRPr lang="ru-RU" sz="110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a:solidFill>
                            <a:schemeClr val="accent6"/>
                          </a:solidFill>
                          <a:effectLst/>
                          <a:latin typeface="Trebuchet MS" panose="020B0603020202020204" pitchFamily="34" charset="0"/>
                        </a:rPr>
                        <a:t>25 281,4</a:t>
                      </a:r>
                      <a:endParaRPr lang="ru-RU" sz="110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rPr>
                        <a:t>6 918,0</a:t>
                      </a:r>
                      <a:endParaRPr lang="ru-RU" sz="10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rPr>
                        <a:t>16161,2</a:t>
                      </a:r>
                    </a:p>
                  </a:txBody>
                  <a:tcPr marL="68580" marR="68580" marT="0" marB="0" anchor="ctr"/>
                </a:tc>
              </a:tr>
              <a:tr h="442705">
                <a:tc>
                  <a:txBody>
                    <a:bodyPr/>
                    <a:lstStyle/>
                    <a:p>
                      <a:pPr algn="ctr">
                        <a:spcAft>
                          <a:spcPts val="0"/>
                        </a:spcAft>
                      </a:pPr>
                      <a:r>
                        <a:rPr lang="ru-RU" sz="1050" b="1" dirty="0">
                          <a:solidFill>
                            <a:srgbClr val="C00000"/>
                          </a:solidFill>
                          <a:effectLst/>
                          <a:latin typeface="Trebuchet MS" panose="020B0603020202020204" pitchFamily="34" charset="0"/>
                        </a:rPr>
                        <a:t>Общая сумма оплаченных штрафов</a:t>
                      </a:r>
                      <a:endParaRPr lang="ru-RU" sz="1200" b="1" dirty="0">
                        <a:solidFill>
                          <a:srgbClr val="C00000"/>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a:solidFill>
                            <a:schemeClr val="accent6"/>
                          </a:solidFill>
                          <a:effectLst/>
                          <a:latin typeface="Trebuchet MS" panose="020B0603020202020204" pitchFamily="34" charset="0"/>
                        </a:rPr>
                        <a:t>2177,6</a:t>
                      </a:r>
                      <a:endParaRPr lang="ru-RU" sz="110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a:solidFill>
                            <a:schemeClr val="accent6"/>
                          </a:solidFill>
                          <a:effectLst/>
                          <a:latin typeface="Trebuchet MS" panose="020B0603020202020204" pitchFamily="34" charset="0"/>
                        </a:rPr>
                        <a:t>2 082,4</a:t>
                      </a:r>
                      <a:endParaRPr lang="ru-RU" sz="110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a:solidFill>
                            <a:schemeClr val="accent6"/>
                          </a:solidFill>
                          <a:effectLst/>
                          <a:latin typeface="Trebuchet MS" panose="020B0603020202020204" pitchFamily="34" charset="0"/>
                        </a:rPr>
                        <a:t>4 818,2</a:t>
                      </a:r>
                      <a:endParaRPr lang="ru-RU" sz="100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endParaRPr>
                    </a:p>
                  </a:txBody>
                  <a:tcPr marL="55338" marR="55338" marT="0" marB="0" anchor="ctr"/>
                </a:tc>
                <a:tc>
                  <a:txBody>
                    <a:bodyPr/>
                    <a:lstStyle/>
                    <a:p>
                      <a:pPr algn="ctr">
                        <a:spcAft>
                          <a:spcPts val="0"/>
                        </a:spcAft>
                      </a:pPr>
                      <a:r>
                        <a:rPr lang="ru-RU" sz="1000" dirty="0">
                          <a:solidFill>
                            <a:schemeClr val="accent6"/>
                          </a:solidFill>
                          <a:effectLst/>
                          <a:latin typeface="Trebuchet MS" panose="020B0603020202020204" pitchFamily="34" charset="0"/>
                          <a:ea typeface="Times New Roman" panose="02020603050405020304" pitchFamily="18" charset="0"/>
                          <a:cs typeface="Times New Roman" panose="02020603050405020304" pitchFamily="18" charset="0"/>
                        </a:rPr>
                        <a:t>2703,9</a:t>
                      </a:r>
                    </a:p>
                  </a:txBody>
                  <a:tcPr marL="68580" marR="68580" marT="0" marB="0" anchor="ctr"/>
                </a:tc>
              </a:tr>
            </a:tbl>
          </a:graphicData>
        </a:graphic>
      </p:graphicFrame>
      <p:sp>
        <p:nvSpPr>
          <p:cNvPr id="7" name="Прямоугольник 6"/>
          <p:cNvSpPr/>
          <p:nvPr/>
        </p:nvSpPr>
        <p:spPr>
          <a:xfrm>
            <a:off x="44624" y="4234367"/>
            <a:ext cx="6768752" cy="830997"/>
          </a:xfrm>
          <a:prstGeom prst="rect">
            <a:avLst/>
          </a:prstGeom>
        </p:spPr>
        <p:txBody>
          <a:bodyPr wrap="square">
            <a:spAutoFit/>
          </a:bodyPr>
          <a:lstStyle/>
          <a:p>
            <a:pPr indent="450215" algn="just">
              <a:spcAft>
                <a:spcPts val="0"/>
              </a:spcAft>
            </a:pPr>
            <a:r>
              <a:rPr lang="ru-RU" sz="1200" i="1" dirty="0">
                <a:solidFill>
                  <a:srgbClr val="008080"/>
                </a:solidFill>
                <a:latin typeface="Trebuchet MS" panose="020B0603020202020204" pitchFamily="34" charset="0"/>
                <a:ea typeface="Times New Roman" panose="02020603050405020304" pitchFamily="18" charset="0"/>
              </a:rPr>
              <a:t>К наиболее частым нарушениям Закона «О защите конкуренции» отнесены – необъективное уклонение от заключения договора, навязывание невыгодных условий договора, необоснованное препятствование деятельности хозяйствующих субъектов.</a:t>
            </a:r>
            <a:endParaRPr lang="ru-RU" sz="1200" dirty="0">
              <a:solidFill>
                <a:srgbClr val="008080"/>
              </a:solidFill>
              <a:latin typeface="Trebuchet MS" panose="020B0603020202020204" pitchFamily="34" charset="0"/>
              <a:ea typeface="Times New Roman" panose="02020603050405020304" pitchFamily="18" charset="0"/>
            </a:endParaRPr>
          </a:p>
          <a:p>
            <a:pPr>
              <a:spcAft>
                <a:spcPts val="0"/>
              </a:spcAft>
            </a:pPr>
            <a:r>
              <a:rPr lang="ru-RU" sz="1200" dirty="0">
                <a:solidFill>
                  <a:srgbClr val="008080"/>
                </a:solidFill>
                <a:latin typeface="Trebuchet MS" panose="020B0603020202020204" pitchFamily="34" charset="0"/>
                <a:ea typeface="Times New Roman" panose="02020603050405020304" pitchFamily="18" charset="0"/>
              </a:rPr>
              <a:t> </a:t>
            </a:r>
          </a:p>
        </p:txBody>
      </p:sp>
    </p:spTree>
    <p:extLst>
      <p:ext uri="{BB962C8B-B14F-4D97-AF65-F5344CB8AC3E}">
        <p14:creationId xmlns:p14="http://schemas.microsoft.com/office/powerpoint/2010/main" val="2000087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4</a:t>
            </a:fld>
            <a:endParaRPr lang="ru-RU"/>
          </a:p>
        </p:txBody>
      </p:sp>
      <p:sp>
        <p:nvSpPr>
          <p:cNvPr id="5" name="Прямоугольник 4"/>
          <p:cNvSpPr/>
          <p:nvPr/>
        </p:nvSpPr>
        <p:spPr>
          <a:xfrm>
            <a:off x="145908" y="774334"/>
            <a:ext cx="6480720" cy="1015663"/>
          </a:xfrm>
          <a:prstGeom prst="rect">
            <a:avLst/>
          </a:prstGeom>
        </p:spPr>
        <p:txBody>
          <a:bodyPr wrap="square">
            <a:spAutoFit/>
          </a:bodyPr>
          <a:lstStyle/>
          <a:p>
            <a:pPr algn="ctr"/>
            <a:r>
              <a:rPr lang="ru-RU" sz="2000" b="1" dirty="0">
                <a:solidFill>
                  <a:srgbClr val="008080"/>
                </a:solidFill>
                <a:latin typeface="Trebuchet MS" pitchFamily="34" charset="0"/>
              </a:rPr>
              <a:t>Статья 2. Антимонопольное законодательство Российской Федерации и иные нормативные правовые акты о защите </a:t>
            </a:r>
            <a:r>
              <a:rPr lang="ru-RU" sz="2000" b="1" dirty="0" smtClean="0">
                <a:solidFill>
                  <a:srgbClr val="008080"/>
                </a:solidFill>
                <a:latin typeface="Trebuchet MS" pitchFamily="34" charset="0"/>
              </a:rPr>
              <a:t>конкуренции</a:t>
            </a:r>
            <a:endParaRPr lang="ru-RU" sz="1800" b="1" dirty="0"/>
          </a:p>
        </p:txBody>
      </p:sp>
      <p:sp>
        <p:nvSpPr>
          <p:cNvPr id="10" name="Прямоугольник 9"/>
          <p:cNvSpPr/>
          <p:nvPr/>
        </p:nvSpPr>
        <p:spPr>
          <a:xfrm>
            <a:off x="107977" y="2067694"/>
            <a:ext cx="6552728" cy="2308324"/>
          </a:xfrm>
          <a:prstGeom prst="rect">
            <a:avLst/>
          </a:prstGeom>
        </p:spPr>
        <p:txBody>
          <a:bodyPr wrap="square">
            <a:spAutoFit/>
          </a:bodyPr>
          <a:lstStyle/>
          <a:p>
            <a:pPr algn="just"/>
            <a:r>
              <a:rPr lang="ru-RU" sz="1800" b="1" dirty="0">
                <a:solidFill>
                  <a:srgbClr val="333399"/>
                </a:solidFill>
                <a:latin typeface="Trebuchet MS" pitchFamily="34" charset="0"/>
              </a:rPr>
              <a:t>1. Антимонопольное законодательство Российской Федерации (далее - антимонопольное законодательство) основывается на Конституции Российской Федерации, Гражданском кодексе Российской Федерации и состоит из настоящего Федерального закона, иных федеральных законов, регулирующих отношения, указанные в статье 3 настоящего Федерального закона.</a:t>
            </a:r>
          </a:p>
        </p:txBody>
      </p:sp>
      <p:sp>
        <p:nvSpPr>
          <p:cNvPr id="6" name="Заголовок 1"/>
          <p:cNvSpPr>
            <a:spLocks noGrp="1"/>
          </p:cNvSpPr>
          <p:nvPr>
            <p:ph type="title"/>
          </p:nvPr>
        </p:nvSpPr>
        <p:spPr>
          <a:xfrm>
            <a:off x="0" y="51470"/>
            <a:ext cx="6858000" cy="341037"/>
          </a:xfrm>
        </p:spPr>
        <p:txBody>
          <a:bodyPr/>
          <a:lstStyle/>
          <a:p>
            <a:pPr algn="r"/>
            <a:r>
              <a:rPr lang="ru-RU" sz="2000" b="1" i="1" dirty="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365123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0648" y="627534"/>
            <a:ext cx="6172200" cy="857250"/>
          </a:xfrm>
        </p:spPr>
        <p:txBody>
          <a:bodyPr/>
          <a:lstStyle/>
          <a:p>
            <a:r>
              <a:rPr lang="ru-RU" sz="2000" b="1" dirty="0">
                <a:solidFill>
                  <a:srgbClr val="008080"/>
                </a:solidFill>
                <a:latin typeface="Trebuchet MS" pitchFamily="34" charset="0"/>
              </a:rPr>
              <a:t>Статья 3. Сфера применения настоящего Федерального закона</a:t>
            </a:r>
          </a:p>
        </p:txBody>
      </p:sp>
      <p:sp>
        <p:nvSpPr>
          <p:cNvPr id="3" name="Объект 2"/>
          <p:cNvSpPr>
            <a:spLocks noGrp="1"/>
          </p:cNvSpPr>
          <p:nvPr>
            <p:ph idx="1"/>
          </p:nvPr>
        </p:nvSpPr>
        <p:spPr>
          <a:xfrm>
            <a:off x="116632" y="1540669"/>
            <a:ext cx="6696744" cy="3394472"/>
          </a:xfrm>
        </p:spPr>
        <p:txBody>
          <a:bodyPr/>
          <a:lstStyle/>
          <a:p>
            <a:pPr marL="0" indent="0" algn="just">
              <a:buNone/>
            </a:pPr>
            <a:r>
              <a:rPr lang="ru-RU" sz="1600" b="1" dirty="0">
                <a:latin typeface="Trebuchet MS" pitchFamily="34" charset="0"/>
              </a:rPr>
              <a:t>1. Настоящий Федеральный закон распространяется на отношения, которые связаны с защитой конкуренции, в том числе с предупреждением и пресечением монополистической деятельности и недобросовестной конкуренции, и в которых участвуют российские юридические лица и иностранные юридические лица, организации, федеральные органы исполнительной власти, органы государственной власти субъектов Российской Федерации, органы местного самоуправления, иные осуществляющие функции указанных органов органы или организации, а также государственные внебюджетные фонды, Центральный банк Российской Федерации, физические лица, в том числе индивидуальные предприниматели.</a:t>
            </a: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5</a:t>
            </a:fld>
            <a:endParaRPr lang="ru-RU"/>
          </a:p>
        </p:txBody>
      </p:sp>
      <p:sp>
        <p:nvSpPr>
          <p:cNvPr id="5" name="Заголовок 1"/>
          <p:cNvSpPr txBox="1">
            <a:spLocks/>
          </p:cNvSpPr>
          <p:nvPr/>
        </p:nvSpPr>
        <p:spPr bwMode="auto">
          <a:xfrm>
            <a:off x="0" y="51470"/>
            <a:ext cx="6858000" cy="3410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pPr algn="r"/>
            <a:r>
              <a:rPr lang="ru-RU" sz="2000" b="1" i="1" kern="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3294336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667499"/>
            <a:ext cx="6172200" cy="857250"/>
          </a:xfrm>
        </p:spPr>
        <p:txBody>
          <a:bodyPr/>
          <a:lstStyle/>
          <a:p>
            <a:r>
              <a:rPr lang="ru-RU" sz="2000" b="1" dirty="0">
                <a:solidFill>
                  <a:srgbClr val="008080"/>
                </a:solidFill>
                <a:latin typeface="Trebuchet MS" pitchFamily="34" charset="0"/>
              </a:rPr>
              <a:t>Статья 8. Согласованные действия хозяйствующих субъектов</a:t>
            </a:r>
          </a:p>
        </p:txBody>
      </p:sp>
      <p:sp>
        <p:nvSpPr>
          <p:cNvPr id="3" name="Объект 2"/>
          <p:cNvSpPr>
            <a:spLocks noGrp="1"/>
          </p:cNvSpPr>
          <p:nvPr>
            <p:ph idx="1"/>
          </p:nvPr>
        </p:nvSpPr>
        <p:spPr>
          <a:xfrm>
            <a:off x="0" y="1609765"/>
            <a:ext cx="6858000" cy="3240360"/>
          </a:xfrm>
        </p:spPr>
        <p:txBody>
          <a:bodyPr/>
          <a:lstStyle/>
          <a:p>
            <a:pPr marL="0" indent="0">
              <a:buNone/>
            </a:pPr>
            <a:r>
              <a:rPr lang="ru-RU" sz="1800" b="1" dirty="0">
                <a:latin typeface="Trebuchet MS" pitchFamily="34" charset="0"/>
              </a:rPr>
              <a:t>1. Согласованными действиями хозяйствующих субъектов являются действия хозяйствующих субъектов на товарном рынке при отсутствии соглашения, удовлетворяющие совокупности следующих условий:</a:t>
            </a:r>
          </a:p>
          <a:p>
            <a:pPr marL="0" indent="0">
              <a:buNone/>
            </a:pPr>
            <a:r>
              <a:rPr lang="ru-RU" sz="1800" b="1" dirty="0">
                <a:solidFill>
                  <a:srgbClr val="C00000"/>
                </a:solidFill>
                <a:latin typeface="Trebuchet MS" pitchFamily="34" charset="0"/>
              </a:rPr>
              <a:t>1) </a:t>
            </a:r>
            <a:r>
              <a:rPr lang="ru-RU" sz="1800" b="1" dirty="0">
                <a:latin typeface="Trebuchet MS" pitchFamily="34" charset="0"/>
              </a:rPr>
              <a:t>результат таких действий соответствует интересам каждого из указанных хозяйствующих субъектов;</a:t>
            </a:r>
          </a:p>
          <a:p>
            <a:pPr marL="0" indent="0">
              <a:buNone/>
            </a:pPr>
            <a:r>
              <a:rPr lang="ru-RU" sz="1800" b="1" dirty="0">
                <a:solidFill>
                  <a:srgbClr val="C00000"/>
                </a:solidFill>
                <a:latin typeface="Trebuchet MS" pitchFamily="34" charset="0"/>
              </a:rPr>
              <a:t>2) </a:t>
            </a:r>
            <a:r>
              <a:rPr lang="ru-RU" sz="1800" b="1" dirty="0">
                <a:latin typeface="Trebuchet MS" pitchFamily="34" charset="0"/>
              </a:rPr>
              <a:t>действия заранее известны каждому из участвующих в них хозяйствующих субъектов в связи с публичным заявлением одного из них о совершении таких </a:t>
            </a:r>
            <a:r>
              <a:rPr lang="ru-RU" sz="1800" b="1" dirty="0" smtClean="0">
                <a:latin typeface="Trebuchet MS" pitchFamily="34" charset="0"/>
              </a:rPr>
              <a:t>действий</a:t>
            </a:r>
            <a:endParaRPr lang="ru-RU" sz="1800" b="1" dirty="0">
              <a:latin typeface="Trebuchet MS" pitchFamily="34" charset="0"/>
            </a:endParaRP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6</a:t>
            </a:fld>
            <a:endParaRPr lang="ru-RU"/>
          </a:p>
        </p:txBody>
      </p:sp>
      <p:sp>
        <p:nvSpPr>
          <p:cNvPr id="5" name="Заголовок 1"/>
          <p:cNvSpPr txBox="1">
            <a:spLocks/>
          </p:cNvSpPr>
          <p:nvPr/>
        </p:nvSpPr>
        <p:spPr bwMode="auto">
          <a:xfrm>
            <a:off x="0" y="51470"/>
            <a:ext cx="6858000" cy="3410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pPr algn="r"/>
            <a:r>
              <a:rPr lang="ru-RU" sz="2000" b="1" i="1" kern="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2760337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385" y="1563638"/>
            <a:ext cx="6858000" cy="3240360"/>
          </a:xfrm>
        </p:spPr>
        <p:txBody>
          <a:bodyPr/>
          <a:lstStyle/>
          <a:p>
            <a:pPr marL="0" indent="0" algn="just">
              <a:buNone/>
            </a:pPr>
            <a:r>
              <a:rPr lang="ru-RU" sz="1600" b="1" dirty="0" smtClean="0">
                <a:solidFill>
                  <a:srgbClr val="C00000"/>
                </a:solidFill>
                <a:latin typeface="Trebuchet MS" pitchFamily="34" charset="0"/>
              </a:rPr>
              <a:t>3</a:t>
            </a:r>
            <a:r>
              <a:rPr lang="ru-RU" sz="1600" b="1" dirty="0">
                <a:solidFill>
                  <a:srgbClr val="C00000"/>
                </a:solidFill>
                <a:latin typeface="Trebuchet MS" pitchFamily="34" charset="0"/>
              </a:rPr>
              <a:t>) </a:t>
            </a:r>
            <a:r>
              <a:rPr lang="ru-RU" sz="1600" b="1" dirty="0">
                <a:latin typeface="Trebuchet MS" pitchFamily="34" charset="0"/>
              </a:rPr>
              <a:t>действия каждого из указанных хозяйствующих субъектов вызваны действиями иных хозяйствующих субъектов, участвующих в согласованных действиях, и не являются следствием обстоятельств, в равной мере влияющих на все хозяйствующие субъекты на соответствующем товарном рынке. Такими обстоятельствами, в частности, могут быть изменение регулируемых тарифов, изменение цен на сырье, используемое для производства товара, изменение цен на товар на мировых товарных рынках, существенное изменение спроса на товар в течение не менее чем один год или в течение срока существования соответствующего товарного рынка, если этот срок составляет менее чем один год.</a:t>
            </a: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7</a:t>
            </a:fld>
            <a:endParaRPr lang="ru-RU"/>
          </a:p>
        </p:txBody>
      </p:sp>
      <p:sp>
        <p:nvSpPr>
          <p:cNvPr id="5" name="Заголовок 1"/>
          <p:cNvSpPr txBox="1">
            <a:spLocks/>
          </p:cNvSpPr>
          <p:nvPr/>
        </p:nvSpPr>
        <p:spPr bwMode="auto">
          <a:xfrm>
            <a:off x="0" y="51470"/>
            <a:ext cx="6858000" cy="3410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pPr algn="r"/>
            <a:r>
              <a:rPr lang="ru-RU" sz="2000" b="1" i="1" kern="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kern="0" dirty="0">
              <a:solidFill>
                <a:schemeClr val="bg1"/>
              </a:solidFill>
              <a:latin typeface="Trebuchet MS" panose="020B0603020202020204" pitchFamily="34" charset="0"/>
            </a:endParaRPr>
          </a:p>
        </p:txBody>
      </p:sp>
      <p:sp>
        <p:nvSpPr>
          <p:cNvPr id="7" name="Заголовок 1"/>
          <p:cNvSpPr>
            <a:spLocks noGrp="1"/>
          </p:cNvSpPr>
          <p:nvPr>
            <p:ph type="title"/>
          </p:nvPr>
        </p:nvSpPr>
        <p:spPr>
          <a:xfrm>
            <a:off x="342900" y="667499"/>
            <a:ext cx="6172200" cy="857250"/>
          </a:xfrm>
        </p:spPr>
        <p:txBody>
          <a:bodyPr/>
          <a:lstStyle/>
          <a:p>
            <a:r>
              <a:rPr lang="ru-RU" sz="2000" b="1" dirty="0">
                <a:solidFill>
                  <a:srgbClr val="008080"/>
                </a:solidFill>
                <a:latin typeface="Trebuchet MS" pitchFamily="34" charset="0"/>
              </a:rPr>
              <a:t>Статья 8. Согласованные действия хозяйствующих субъектов</a:t>
            </a:r>
          </a:p>
        </p:txBody>
      </p:sp>
    </p:spTree>
    <p:extLst>
      <p:ext uri="{BB962C8B-B14F-4D97-AF65-F5344CB8AC3E}">
        <p14:creationId xmlns:p14="http://schemas.microsoft.com/office/powerpoint/2010/main" val="2142273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17" y="555526"/>
            <a:ext cx="6768752" cy="1008112"/>
          </a:xfrm>
        </p:spPr>
        <p:txBody>
          <a:bodyPr/>
          <a:lstStyle/>
          <a:p>
            <a:r>
              <a:rPr lang="ru-RU" sz="2000" b="1" dirty="0">
                <a:solidFill>
                  <a:srgbClr val="008080"/>
                </a:solidFill>
                <a:latin typeface="Trebuchet MS" pitchFamily="34" charset="0"/>
              </a:rPr>
              <a:t>Статья 11. Запрет на ограничивающие конкуренцию соглашения хозяйствующих субъектов</a:t>
            </a:r>
          </a:p>
        </p:txBody>
      </p:sp>
      <p:sp>
        <p:nvSpPr>
          <p:cNvPr id="3" name="Объект 2"/>
          <p:cNvSpPr>
            <a:spLocks noGrp="1"/>
          </p:cNvSpPr>
          <p:nvPr>
            <p:ph idx="1"/>
          </p:nvPr>
        </p:nvSpPr>
        <p:spPr>
          <a:xfrm>
            <a:off x="34380" y="1489425"/>
            <a:ext cx="6768752" cy="3394472"/>
          </a:xfrm>
        </p:spPr>
        <p:txBody>
          <a:bodyPr/>
          <a:lstStyle/>
          <a:p>
            <a:pPr marL="0" indent="0" algn="just">
              <a:buNone/>
            </a:pPr>
            <a:r>
              <a:rPr lang="ru-RU" sz="1800" b="1" dirty="0">
                <a:latin typeface="Trebuchet MS" pitchFamily="34" charset="0"/>
              </a:rPr>
              <a:t>1. Признаются картелем и запрещаются соглашения между хозяйствующими субъектами-конкурентами, то есть между хозяйствующими субъектами, осуществляющими продажу товаров на одном товарном рынке, или между хозяйствующими субъектами, осуществляющими приобретение товаров на одном товарном рынке, если такие соглашения приводят или могут привести к:</a:t>
            </a:r>
          </a:p>
          <a:p>
            <a:pPr marL="0" indent="0" algn="just">
              <a:buNone/>
            </a:pPr>
            <a:r>
              <a:rPr lang="ru-RU" sz="1800" b="1" dirty="0" smtClean="0">
                <a:solidFill>
                  <a:srgbClr val="C00000"/>
                </a:solidFill>
                <a:latin typeface="Trebuchet MS" pitchFamily="34" charset="0"/>
              </a:rPr>
              <a:t>1</a:t>
            </a:r>
            <a:r>
              <a:rPr lang="ru-RU" sz="1800" b="1" dirty="0">
                <a:solidFill>
                  <a:srgbClr val="C00000"/>
                </a:solidFill>
                <a:latin typeface="Trebuchet MS" pitchFamily="34" charset="0"/>
              </a:rPr>
              <a:t>) </a:t>
            </a:r>
            <a:r>
              <a:rPr lang="ru-RU" sz="1800" b="1" dirty="0">
                <a:latin typeface="Trebuchet MS" pitchFamily="34" charset="0"/>
              </a:rPr>
              <a:t>установлению или поддержанию цен (тарифов), скидок, надбавок (доплат) и (или) наценок</a:t>
            </a:r>
            <a:r>
              <a:rPr lang="ru-RU" sz="1800" b="1" dirty="0" smtClean="0">
                <a:latin typeface="Trebuchet MS" pitchFamily="34" charset="0"/>
              </a:rPr>
              <a:t>;</a:t>
            </a:r>
          </a:p>
          <a:p>
            <a:pPr marL="0" indent="0" algn="just">
              <a:buNone/>
            </a:pPr>
            <a:r>
              <a:rPr lang="ru-RU" sz="1800" b="1" dirty="0" smtClean="0">
                <a:solidFill>
                  <a:srgbClr val="C00000"/>
                </a:solidFill>
                <a:latin typeface="Trebuchet MS" pitchFamily="34" charset="0"/>
              </a:rPr>
              <a:t>2) </a:t>
            </a:r>
            <a:r>
              <a:rPr lang="ru-RU" sz="1800" b="1" dirty="0" smtClean="0">
                <a:latin typeface="Trebuchet MS" pitchFamily="34" charset="0"/>
              </a:rPr>
              <a:t>повышению, снижению или поддержанию цен на торгах;</a:t>
            </a: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8</a:t>
            </a:fld>
            <a:endParaRPr lang="ru-RU"/>
          </a:p>
        </p:txBody>
      </p:sp>
      <p:sp>
        <p:nvSpPr>
          <p:cNvPr id="5" name="Заголовок 1"/>
          <p:cNvSpPr txBox="1">
            <a:spLocks/>
          </p:cNvSpPr>
          <p:nvPr/>
        </p:nvSpPr>
        <p:spPr bwMode="auto">
          <a:xfrm>
            <a:off x="0" y="51470"/>
            <a:ext cx="6858000" cy="3410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pPr algn="r"/>
            <a:r>
              <a:rPr lang="ru-RU" sz="2000" b="1" i="1" kern="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kern="0" dirty="0">
              <a:solidFill>
                <a:schemeClr val="bg1"/>
              </a:solidFill>
              <a:latin typeface="Trebuchet MS" panose="020B0603020202020204" pitchFamily="34" charset="0"/>
            </a:endParaRPr>
          </a:p>
        </p:txBody>
      </p:sp>
    </p:spTree>
    <p:extLst>
      <p:ext uri="{BB962C8B-B14F-4D97-AF65-F5344CB8AC3E}">
        <p14:creationId xmlns:p14="http://schemas.microsoft.com/office/powerpoint/2010/main" val="303998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4624" y="1419622"/>
            <a:ext cx="6768752" cy="3394472"/>
          </a:xfrm>
        </p:spPr>
        <p:txBody>
          <a:bodyPr/>
          <a:lstStyle/>
          <a:p>
            <a:pPr marL="0" indent="0" algn="just">
              <a:buNone/>
            </a:pPr>
            <a:r>
              <a:rPr lang="ru-RU" sz="1800" b="1" dirty="0" smtClean="0">
                <a:solidFill>
                  <a:srgbClr val="C00000"/>
                </a:solidFill>
                <a:latin typeface="Trebuchet MS" pitchFamily="34" charset="0"/>
              </a:rPr>
              <a:t>3) </a:t>
            </a:r>
            <a:r>
              <a:rPr lang="ru-RU" sz="1800" b="1" dirty="0" smtClean="0">
                <a:latin typeface="Trebuchet MS" pitchFamily="34" charset="0"/>
              </a:rPr>
              <a:t>разделу товарного рынка по территориальному принципу, объему продажи или покупки товаров, ассортименту реализуемых товаров либо составу продавцов или покупателей (заказчиков);</a:t>
            </a:r>
          </a:p>
          <a:p>
            <a:pPr marL="0" indent="0" algn="just">
              <a:buNone/>
            </a:pPr>
            <a:r>
              <a:rPr lang="ru-RU" sz="1800" b="1" dirty="0" smtClean="0">
                <a:solidFill>
                  <a:srgbClr val="C00000"/>
                </a:solidFill>
                <a:latin typeface="Trebuchet MS" pitchFamily="34" charset="0"/>
              </a:rPr>
              <a:t>4) </a:t>
            </a:r>
            <a:r>
              <a:rPr lang="ru-RU" sz="1800" b="1" dirty="0" smtClean="0">
                <a:latin typeface="Trebuchet MS" pitchFamily="34" charset="0"/>
              </a:rPr>
              <a:t>сокращению или прекращению производства товаров;</a:t>
            </a:r>
          </a:p>
          <a:p>
            <a:pPr marL="0" indent="0" algn="just">
              <a:buNone/>
            </a:pPr>
            <a:r>
              <a:rPr lang="ru-RU" sz="1800" b="1" dirty="0" smtClean="0">
                <a:solidFill>
                  <a:srgbClr val="C00000"/>
                </a:solidFill>
                <a:latin typeface="Trebuchet MS" pitchFamily="34" charset="0"/>
              </a:rPr>
              <a:t>5) </a:t>
            </a:r>
            <a:r>
              <a:rPr lang="ru-RU" sz="1800" b="1" dirty="0" smtClean="0">
                <a:latin typeface="Trebuchet MS" pitchFamily="34" charset="0"/>
              </a:rPr>
              <a:t>отказу от заключения договоров с определенными продавцами или покупателями (заказчиками).</a:t>
            </a:r>
          </a:p>
          <a:p>
            <a:pPr marL="0" indent="0" algn="just">
              <a:buNone/>
            </a:pPr>
            <a:r>
              <a:rPr lang="ru-RU" sz="1800" b="1" dirty="0">
                <a:latin typeface="Trebuchet MS" pitchFamily="34" charset="0"/>
              </a:rPr>
              <a:t>2. Запрещаются "вертикальные" соглашения между хозяйствующими субъектами (за исключением "вертикальных" соглашений, которые признаются допустимыми в соответствии со статьей 12 настоящего Федерального закона), если:</a:t>
            </a:r>
          </a:p>
          <a:p>
            <a:pPr marL="0" indent="0" algn="just">
              <a:buNone/>
            </a:pPr>
            <a:endParaRPr lang="ru-RU" sz="1800" b="1" dirty="0">
              <a:latin typeface="Trebuchet MS" pitchFamily="34" charset="0"/>
            </a:endParaRPr>
          </a:p>
        </p:txBody>
      </p:sp>
      <p:sp>
        <p:nvSpPr>
          <p:cNvPr id="4" name="Номер слайда 3"/>
          <p:cNvSpPr>
            <a:spLocks noGrp="1"/>
          </p:cNvSpPr>
          <p:nvPr>
            <p:ph type="sldNum" sz="quarter" idx="10"/>
          </p:nvPr>
        </p:nvSpPr>
        <p:spPr/>
        <p:txBody>
          <a:bodyPr/>
          <a:lstStyle/>
          <a:p>
            <a:pPr>
              <a:defRPr/>
            </a:pPr>
            <a:fld id="{BC763ACF-489A-4BAD-B362-0ACED2251F57}" type="slidenum">
              <a:rPr lang="ru-RU" smtClean="0"/>
              <a:pPr>
                <a:defRPr/>
              </a:pPr>
              <a:t>9</a:t>
            </a:fld>
            <a:endParaRPr lang="ru-RU"/>
          </a:p>
        </p:txBody>
      </p:sp>
      <p:sp>
        <p:nvSpPr>
          <p:cNvPr id="5" name="Заголовок 1"/>
          <p:cNvSpPr txBox="1">
            <a:spLocks/>
          </p:cNvSpPr>
          <p:nvPr/>
        </p:nvSpPr>
        <p:spPr bwMode="auto">
          <a:xfrm>
            <a:off x="0" y="51470"/>
            <a:ext cx="6858000" cy="3410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3300">
                <a:solidFill>
                  <a:srgbClr val="333399"/>
                </a:solidFill>
                <a:latin typeface="Arial" pitchFamily="34" charset="0"/>
                <a:ea typeface="ＭＳ Ｐゴシック" charset="-128"/>
                <a:cs typeface="ＭＳ Ｐゴシック" charset="-128"/>
              </a:defRPr>
            </a:lvl5pPr>
            <a:lvl6pPr marL="342900" algn="ctr" rtl="0" fontAlgn="base">
              <a:spcBef>
                <a:spcPct val="0"/>
              </a:spcBef>
              <a:spcAft>
                <a:spcPct val="0"/>
              </a:spcAft>
              <a:defRPr sz="3300">
                <a:solidFill>
                  <a:srgbClr val="333399"/>
                </a:solidFill>
                <a:latin typeface="Arial" pitchFamily="34" charset="0"/>
              </a:defRPr>
            </a:lvl6pPr>
            <a:lvl7pPr marL="685800" algn="ctr" rtl="0" fontAlgn="base">
              <a:spcBef>
                <a:spcPct val="0"/>
              </a:spcBef>
              <a:spcAft>
                <a:spcPct val="0"/>
              </a:spcAft>
              <a:defRPr sz="3300">
                <a:solidFill>
                  <a:srgbClr val="333399"/>
                </a:solidFill>
                <a:latin typeface="Arial" pitchFamily="34" charset="0"/>
              </a:defRPr>
            </a:lvl7pPr>
            <a:lvl8pPr marL="1028700" algn="ctr" rtl="0" fontAlgn="base">
              <a:spcBef>
                <a:spcPct val="0"/>
              </a:spcBef>
              <a:spcAft>
                <a:spcPct val="0"/>
              </a:spcAft>
              <a:defRPr sz="3300">
                <a:solidFill>
                  <a:srgbClr val="333399"/>
                </a:solidFill>
                <a:latin typeface="Arial" pitchFamily="34" charset="0"/>
              </a:defRPr>
            </a:lvl8pPr>
            <a:lvl9pPr marL="1371600" algn="ctr" rtl="0" fontAlgn="base">
              <a:spcBef>
                <a:spcPct val="0"/>
              </a:spcBef>
              <a:spcAft>
                <a:spcPct val="0"/>
              </a:spcAft>
              <a:defRPr sz="3300">
                <a:solidFill>
                  <a:srgbClr val="333399"/>
                </a:solidFill>
                <a:latin typeface="Arial" pitchFamily="34" charset="0"/>
              </a:defRPr>
            </a:lvl9pPr>
          </a:lstStyle>
          <a:p>
            <a:pPr algn="r"/>
            <a:r>
              <a:rPr lang="ru-RU" sz="2000" b="1" i="1" kern="0" smtClean="0">
                <a:solidFill>
                  <a:schemeClr val="bg1"/>
                </a:solidFill>
                <a:latin typeface="Trebuchet MS" panose="020B0603020202020204" pitchFamily="34" charset="0"/>
                <a:ea typeface="Calibri" panose="020F0502020204030204" pitchFamily="34" charset="0"/>
                <a:cs typeface="Times New Roman" panose="02020603050405020304" pitchFamily="18" charset="0"/>
              </a:rPr>
              <a:t>Реализация ФЗ №135 «О защите конкуренции»</a:t>
            </a:r>
            <a:endParaRPr lang="ru-RU" sz="2000" i="1" kern="0" dirty="0">
              <a:solidFill>
                <a:schemeClr val="bg1"/>
              </a:solidFill>
              <a:latin typeface="Trebuchet MS" panose="020B0603020202020204" pitchFamily="34" charset="0"/>
            </a:endParaRPr>
          </a:p>
        </p:txBody>
      </p:sp>
      <p:sp>
        <p:nvSpPr>
          <p:cNvPr id="7" name="Заголовок 1"/>
          <p:cNvSpPr>
            <a:spLocks noGrp="1"/>
          </p:cNvSpPr>
          <p:nvPr>
            <p:ph type="title"/>
          </p:nvPr>
        </p:nvSpPr>
        <p:spPr>
          <a:xfrm>
            <a:off x="44624" y="508822"/>
            <a:ext cx="6768752" cy="1008112"/>
          </a:xfrm>
        </p:spPr>
        <p:txBody>
          <a:bodyPr/>
          <a:lstStyle/>
          <a:p>
            <a:r>
              <a:rPr lang="ru-RU" sz="2000" b="1" dirty="0">
                <a:solidFill>
                  <a:srgbClr val="008080"/>
                </a:solidFill>
                <a:latin typeface="Trebuchet MS" pitchFamily="34" charset="0"/>
              </a:rPr>
              <a:t>Статья 11. Запрет на ограничивающие конкуренцию соглашения хозяйствующих субъектов</a:t>
            </a:r>
          </a:p>
        </p:txBody>
      </p:sp>
    </p:spTree>
    <p:extLst>
      <p:ext uri="{BB962C8B-B14F-4D97-AF65-F5344CB8AC3E}">
        <p14:creationId xmlns:p14="http://schemas.microsoft.com/office/powerpoint/2010/main" val="931633838"/>
      </p:ext>
    </p:extLst>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26490</TotalTime>
  <Words>3546</Words>
  <Application>Microsoft Office PowerPoint</Application>
  <PresentationFormat>Произвольный</PresentationFormat>
  <Paragraphs>306</Paragraphs>
  <Slides>36</Slides>
  <Notes>2</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36</vt:i4>
      </vt:variant>
    </vt:vector>
  </HeadingPairs>
  <TitlesOfParts>
    <vt:vector size="44" baseType="lpstr">
      <vt:lpstr>MS PGothic</vt:lpstr>
      <vt:lpstr>MS PGothic</vt:lpstr>
      <vt:lpstr>Arial</vt:lpstr>
      <vt:lpstr>Calibri</vt:lpstr>
      <vt:lpstr>Times New Roman</vt:lpstr>
      <vt:lpstr>Trebuchet MS</vt:lpstr>
      <vt:lpstr>Wingdings</vt:lpstr>
      <vt:lpstr>Оформление по умолчанию</vt:lpstr>
      <vt:lpstr>Презентация PowerPoint</vt:lpstr>
      <vt:lpstr>Реализация ФЗ №135 «О защите конкуренции»</vt:lpstr>
      <vt:lpstr>Реализация ФЗ №135 «О защите конкуренции»</vt:lpstr>
      <vt:lpstr>Реализация ФЗ №135 «О защите конкуренции»</vt:lpstr>
      <vt:lpstr>Статья 3. Сфера применения настоящего Федерального закона</vt:lpstr>
      <vt:lpstr>Статья 8. Согласованные действия хозяйствующих субъектов</vt:lpstr>
      <vt:lpstr>Статья 8. Согласованные действия хозяйствующих субъектов</vt:lpstr>
      <vt:lpstr>Статья 11. Запрет на ограничивающие конкуренцию соглашения хозяйствующих субъектов</vt:lpstr>
      <vt:lpstr>Статья 11. Запрет на ограничивающие конкуренцию соглашения хозяйствующих субъектов</vt:lpstr>
      <vt:lpstr>Реализация ФЗ №135 «О защите конкуренции»</vt:lpstr>
      <vt:lpstr>Реализация ФЗ №135 «О защите конкуренции»</vt:lpstr>
      <vt:lpstr>Реализация ФЗ №135 «О защите конкуренции»</vt:lpstr>
      <vt:lpstr>Реализация ФЗ №135 «О защите конкуренции»</vt:lpstr>
      <vt:lpstr>Реализация ФЗ №135 «О защите конкуренции»</vt:lpstr>
      <vt:lpstr>Реализация ФЗ №135 «О защите конкуренции»</vt:lpstr>
      <vt:lpstr>Реализация ФЗ №135 «О защите конкуренции»</vt:lpstr>
      <vt:lpstr>Реализация ФЗ №135 «О защите конкуренции»</vt:lpstr>
      <vt:lpstr>Статья 15. Запрет на ограничивающие конкуренцию акты и действия (бездействие) федеральных органов исполнительной власти, органов государственной власти субъектов Российской Федерации, органов местного самоуправления, иных осуществляющих функции указанных органов или организаций, организаций, участвующих в предоставлении государственных или муниципальных услуг, а также государственных внебюджетных фондов, Центрального банка Российской Федерации</vt:lpstr>
      <vt:lpstr>Реализация ФЗ №135 «О защите конкуренции»</vt:lpstr>
      <vt:lpstr>Реализация ФЗ №135 «О защите конкуренции»</vt:lpstr>
      <vt:lpstr>Реализация ФЗ №135 «О защите конкуренции»</vt:lpstr>
      <vt:lpstr>Реализация ФЗ №135 «О защите конкуренции»</vt:lpstr>
      <vt:lpstr>Реализация ФЗ №135 «О защите конкуренции»</vt:lpstr>
      <vt:lpstr>Реализация ФЗ №135 «О защите конкуренции»</vt:lpstr>
      <vt:lpstr>Презентация PowerPoint</vt:lpstr>
      <vt:lpstr>Реализация ФЗ №135 «О защите конкуренции»</vt:lpstr>
      <vt:lpstr>Реализация ФЗ №135 «О защите конкуренции»</vt:lpstr>
      <vt:lpstr>Реализация ФЗ №135 «О защите конкуренции»</vt:lpstr>
      <vt:lpstr>Реализация ФЗ №135 «О защите конкуренции»</vt:lpstr>
      <vt:lpstr>Реализация ФЗ №135 «О защите конкуренции»</vt:lpstr>
      <vt:lpstr>Реализация ФЗ №135 «О защите конкуренции»</vt:lpstr>
      <vt:lpstr>Реализация ФЗ №135 «О защите конкуренции»</vt:lpstr>
      <vt:lpstr>Реализация ФЗ №135 «О защите конкуренции»</vt:lpstr>
      <vt:lpstr>Реализация ФЗ №135 «О защите конкуренции»</vt:lpstr>
      <vt:lpstr>Реализация ФЗ №135 «О защите конкуренции»</vt:lpstr>
      <vt:lpstr>Контроль за соблюдением антимонопольного законодательства  в Ульяновской области </vt:lpstr>
    </vt:vector>
  </TitlesOfParts>
  <Company>ФАС России</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Самолысов П.В.</dc:creator>
  <cp:lastModifiedBy>Юлия Александровна Россейкина</cp:lastModifiedBy>
  <cp:revision>1465</cp:revision>
  <cp:lastPrinted>2020-12-07T10:40:56Z</cp:lastPrinted>
  <dcterms:created xsi:type="dcterms:W3CDTF">2012-02-14T15:20:51Z</dcterms:created>
  <dcterms:modified xsi:type="dcterms:W3CDTF">2020-12-08T08:25:05Z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Итоги работы ФАС России в 2009 году и задачи на 2010 год</vt:lpwstr>
  </property>
  <property fmtid="{D5CDD505-2E9C-101B-9397-08002B2CF9AE}" pid="3" name="Owner">
    <vt:lpwstr/>
  </property>
  <property fmtid="{D5CDD505-2E9C-101B-9397-08002B2CF9AE}" pid="4" name="Status">
    <vt:lpwstr/>
  </property>
</Properties>
</file>