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12" r:id="rId2"/>
    <p:sldId id="909" r:id="rId3"/>
    <p:sldId id="933" r:id="rId4"/>
    <p:sldId id="931" r:id="rId5"/>
    <p:sldId id="932" r:id="rId6"/>
    <p:sldId id="922" r:id="rId7"/>
    <p:sldId id="925" r:id="rId8"/>
    <p:sldId id="923" r:id="rId9"/>
    <p:sldId id="924" r:id="rId10"/>
    <p:sldId id="926" r:id="rId11"/>
    <p:sldId id="927" r:id="rId12"/>
    <p:sldId id="928" r:id="rId13"/>
    <p:sldId id="929" r:id="rId14"/>
    <p:sldId id="930" r:id="rId15"/>
    <p:sldId id="934" r:id="rId16"/>
    <p:sldId id="935" r:id="rId17"/>
    <p:sldId id="936" r:id="rId18"/>
    <p:sldId id="937" r:id="rId19"/>
    <p:sldId id="938" r:id="rId20"/>
    <p:sldId id="939" r:id="rId21"/>
    <p:sldId id="940" r:id="rId22"/>
    <p:sldId id="941" r:id="rId23"/>
    <p:sldId id="942" r:id="rId24"/>
    <p:sldId id="943" r:id="rId25"/>
    <p:sldId id="944" r:id="rId26"/>
    <p:sldId id="945" r:id="rId27"/>
    <p:sldId id="946" r:id="rId28"/>
    <p:sldId id="947" r:id="rId29"/>
    <p:sldId id="948" r:id="rId30"/>
    <p:sldId id="949" r:id="rId31"/>
    <p:sldId id="950" r:id="rId32"/>
    <p:sldId id="951" r:id="rId33"/>
    <p:sldId id="913" r:id="rId34"/>
    <p:sldId id="916" r:id="rId35"/>
    <p:sldId id="920" r:id="rId36"/>
  </p:sldIdLst>
  <p:sldSz cx="6858000" cy="51435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8080"/>
    <a:srgbClr val="F78609"/>
    <a:srgbClr val="6F933F"/>
    <a:srgbClr val="96BC64"/>
    <a:srgbClr val="48A8B0"/>
    <a:srgbClr val="FFFFFF"/>
    <a:srgbClr val="EAEAEA"/>
    <a:srgbClr val="48B3BA"/>
    <a:srgbClr val="C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86441" autoAdjust="0"/>
  </p:normalViewPr>
  <p:slideViewPr>
    <p:cSldViewPr>
      <p:cViewPr varScale="1">
        <p:scale>
          <a:sx n="154" d="100"/>
          <a:sy n="154" d="100"/>
        </p:scale>
        <p:origin x="1650" y="126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401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2400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536"/>
            <a:ext cx="4302401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536"/>
            <a:ext cx="4302400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239" y="1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63" y="3228815"/>
            <a:ext cx="7942714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536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239" y="6456536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5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4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4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4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1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79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8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332657" y="2139701"/>
            <a:ext cx="6347222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eaLnBrk="1" hangingPunct="1"/>
            <a:r>
              <a:rPr lang="ru-RU" altLang="ru-RU" sz="28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государственных и муниципальных закупок в России</a:t>
            </a:r>
          </a:p>
          <a:p>
            <a:pPr algn="ctr" eaLnBrk="1" hangingPunct="1"/>
            <a:endParaRPr lang="ru-RU" altLang="ru-RU" sz="20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20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ноябрь, 2020 </a:t>
            </a:r>
            <a:r>
              <a:rPr lang="ru-RU" altLang="ru-RU" sz="1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г.</a:t>
            </a:r>
          </a:p>
          <a:p>
            <a:pPr algn="r" eaLnBrk="1" hangingPunct="1"/>
            <a:endParaRPr lang="en-US" alt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r>
              <a:rPr lang="ru-RU" altLang="ru-RU" sz="2000" b="1" dirty="0">
                <a:solidFill>
                  <a:srgbClr val="008080"/>
                </a:solidFill>
              </a:rPr>
              <a:t> </a:t>
            </a:r>
          </a:p>
          <a:p>
            <a:pPr algn="r" eaLnBrk="1" hangingPunct="1"/>
            <a:endParaRPr lang="ru-RU" altLang="ru-RU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10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19465"/>
              </p:ext>
            </p:extLst>
          </p:nvPr>
        </p:nvGraphicFramePr>
        <p:xfrm>
          <a:off x="159497" y="771550"/>
          <a:ext cx="6533257" cy="3521894"/>
        </p:xfrm>
        <a:graphic>
          <a:graphicData uri="http://schemas.openxmlformats.org/drawingml/2006/table">
            <a:tbl>
              <a:tblPr firstRow="1" firstCol="1" bandRow="1"/>
              <a:tblGrid>
                <a:gridCol w="1613319"/>
                <a:gridCol w="3456384"/>
                <a:gridCol w="1463554"/>
              </a:tblGrid>
              <a:tr h="46088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государственных контрактах и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закупках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Петре I принимаются нормативно-правовые акты, которые регламентировали заключения государственных контрактов по различным направлениям – строительство дороги; поставка обмундирования; вооружения…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1715 - 1725 </a:t>
                      </a:r>
                      <a:r>
                        <a:rPr lang="ru-RU" sz="1300" b="1" dirty="0" err="1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Реформа госуправления при Екатерине II.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Учреждена Казенная палата, которая заключала контракты свяше 4-х лет.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1775 - 1776 </a:t>
                      </a:r>
                      <a:r>
                        <a:rPr lang="ru-RU" sz="1300" b="1" dirty="0" err="1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«Положение о казенных подрядах и поставках»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1900 - 1917 </a:t>
                      </a:r>
                      <a:r>
                        <a:rPr lang="ru-RU" sz="1300" b="1" dirty="0" err="1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Госнаба в СССР (административная система закупок).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1929 - 1991 </a:t>
                      </a:r>
                      <a:r>
                        <a:rPr lang="ru-RU" sz="1300" b="1" dirty="0" err="1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11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1294"/>
              </p:ext>
            </p:extLst>
          </p:nvPr>
        </p:nvGraphicFramePr>
        <p:xfrm>
          <a:off x="217846" y="771550"/>
          <a:ext cx="6533257" cy="3719664"/>
        </p:xfrm>
        <a:graphic>
          <a:graphicData uri="http://schemas.openxmlformats.org/drawingml/2006/table">
            <a:tbl>
              <a:tblPr firstRow="1" firstCol="1" bandRow="1"/>
              <a:tblGrid>
                <a:gridCol w="1338946"/>
                <a:gridCol w="3744416"/>
                <a:gridCol w="1449895"/>
              </a:tblGrid>
              <a:tr h="46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нормативный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акт в «новой России»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 первоочередных мерах по предотвращению коррупции и сокращению бюджетных расходов при организации закупки для государственных нужд.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 Президента РФ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305 от 08 апреля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 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«О конкурсах на размещение заказов на поставки товаров, выполнение работ, оказание услуг для государственных нужд.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№ 97 от 06 мая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 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Появление аукционов, котировок, торги на биржах.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«О размещении заказов на поставки товаров, выполнение работ, оказание услуг для государственных и муниципальных нужд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ФЗ-94 от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21.07.2005 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«О защите конкуренции"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ФЗ-135 от 26.07.2006г.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12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08214"/>
              </p:ext>
            </p:extLst>
          </p:nvPr>
        </p:nvGraphicFramePr>
        <p:xfrm>
          <a:off x="136103" y="699542"/>
          <a:ext cx="6615001" cy="4151712"/>
        </p:xfrm>
        <a:graphic>
          <a:graphicData uri="http://schemas.openxmlformats.org/drawingml/2006/table">
            <a:tbl>
              <a:tblPr firstRow="1" firstCol="1" bandRow="1"/>
              <a:tblGrid>
                <a:gridCol w="1574426"/>
                <a:gridCol w="3718357"/>
                <a:gridCol w="1322218"/>
              </a:tblGrid>
              <a:tr h="46088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Общероссийский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электронных площадок (отобранных по итогам конкурса)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Правительства РФ от 10 марта 2007 года № 147 «Об утверждении Положен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 пользовании официальными сайтами в сети Интернет для размещения информации о размещении заказов на поставки товаров, выполнение работ, оказание услуг для государственных и муниципальных нужд и о требованиях к технологическим, программным, лингвистическим, правовым и организационным средствам обеспечения пользования указанными сайтами"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общероссийский сайт </a:t>
                      </a: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zakupki.gov.ru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 </a:t>
                      </a: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en-US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r>
                        <a:rPr lang="en-US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«О контрактной системе в сфере закупок, товаров, работ, услуг, для обеспечения государственных и муниципальных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нужд».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января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ФЗ-44 от 05.04.2013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215" y="6155"/>
            <a:ext cx="5737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Контроль в сфере государственных закупок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13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71" y="729149"/>
            <a:ext cx="6868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а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) Мониторинг,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совершенствование законодательства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закупках:</a:t>
            </a:r>
            <a:r>
              <a:rPr lang="ru-RU" b="1" dirty="0">
                <a:solidFill>
                  <a:schemeClr val="accent6"/>
                </a:solidFill>
                <a:latin typeface="Trebuchet MS" panose="020B0603020202020204" pitchFamily="34" charset="0"/>
              </a:rPr>
              <a:t>	</a:t>
            </a: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) Аудит,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контроль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:</a:t>
            </a: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) Контроль на стадии планирования и исполнения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контракта: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4884" y="1374918"/>
            <a:ext cx="230425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Министерство финансов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00908" y="2362995"/>
            <a:ext cx="1872208" cy="333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Счетная палата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76872" y="2890449"/>
            <a:ext cx="2520280" cy="3332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Счетные палаты регионов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12522" y="4423038"/>
            <a:ext cx="3248980" cy="3026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Уполномоченные органы регионов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18556" y="3902553"/>
            <a:ext cx="2636912" cy="324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Федеральное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8964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04" y="49788"/>
            <a:ext cx="581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Контроль в сфере государственных закупок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14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7978" y="3144648"/>
            <a:ext cx="2749996" cy="265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Правоохранительные органы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04864" y="3627576"/>
            <a:ext cx="2016224" cy="265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Органы прокуратуры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88486" y="1859452"/>
            <a:ext cx="3248980" cy="454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Уполномоченные органы власти субъектов РФ и муниципалитетов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40768" y="1339837"/>
            <a:ext cx="3969060" cy="265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Федеральная антимонопольная служба РФ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632" y="613174"/>
            <a:ext cx="68853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г) Контроль процедуры закупок и определение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Поставщика: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д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) Контроль на всех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этапах: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https://images.law.com/contrib/content/uploads/sites/389/2018/11/McCatt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3432832"/>
            <a:ext cx="1970242" cy="14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15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Контроль в сфере закупок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25" y="631393"/>
            <a:ext cx="67882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1002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ФАС </a:t>
            </a: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</a:p>
          <a:p>
            <a:pPr algn="just">
              <a:spcAft>
                <a:spcPts val="0"/>
              </a:spcAft>
              <a:tabLst>
                <a:tab pos="4010025" algn="l"/>
              </a:tabLst>
            </a:pP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010025" algn="l"/>
              </a:tabLst>
            </a:pP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статьей 99 Федерального закона № 44-ФЗ ФАС России осуществляет контроль </a:t>
            </a:r>
            <a:endParaRPr lang="ru-RU" sz="2000" dirty="0" smtClean="0">
              <a:solidFill>
                <a:schemeClr val="accent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010025" algn="l"/>
              </a:tabLst>
            </a:pP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закупок в части соблюдения процедур закупок и заключения контрактов; </a:t>
            </a:r>
            <a:endParaRPr lang="ru-RU" sz="2000" dirty="0" smtClean="0">
              <a:solidFill>
                <a:schemeClr val="accent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010025" algn="l"/>
              </a:tabLst>
            </a:pP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государственного оборонного заказа и на поставку товаров, выполнение работ, оказания услуг, не относящихся к государственному оборонному заказу, сведения о которых составляют государственную тайну.</a:t>
            </a:r>
          </a:p>
          <a:p>
            <a:pPr algn="just">
              <a:spcAft>
                <a:spcPts val="0"/>
              </a:spcAft>
              <a:tabLst>
                <a:tab pos="4010025" algn="l"/>
              </a:tabLst>
            </a:pP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2018 года ФАС России выявлено </a:t>
            </a: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38 932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законодательства о контрактной системе в сфере закупок (за 2017 год – </a:t>
            </a: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52 035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</a:t>
            </a: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16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14" y="51470"/>
            <a:ext cx="6813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Результаты осуществления ФАС России контроля в сфере закупок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2368" y="843558"/>
          <a:ext cx="6552730" cy="3772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90"/>
                <a:gridCol w="936104"/>
                <a:gridCol w="864096"/>
                <a:gridCol w="849694"/>
                <a:gridCol w="1310546"/>
              </a:tblGrid>
              <a:tr h="294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показателя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2016 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2017 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2018 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Прирост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отношение 2018 г. к 2017 г.)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31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выявленных нарушений, ед.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48 745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52 035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38 932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- 25,2 %</a:t>
                      </a:r>
                      <a:endParaRPr lang="ru-RU" sz="11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55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Доля внеплановых проверок, %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97,2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97,0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97,5</a:t>
                      </a:r>
                      <a:endParaRPr lang="ru-RU" sz="11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+ 0,5 п.п.</a:t>
                      </a:r>
                      <a:endParaRPr lang="ru-RU" sz="11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05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рассмотренных жалоб, ед.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84 373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89 753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84 013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- 6,4 %</a:t>
                      </a:r>
                      <a:endParaRPr lang="ru-RU" sz="11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29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Доля обоснованных жалоб, %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47,0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43,7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- 3,3 </a:t>
                      </a:r>
                      <a:r>
                        <a:rPr lang="ru-RU" sz="1100" b="0" dirty="0" err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п.п</a:t>
                      </a: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5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выданных предписаний, ед.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26 213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28 192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24 631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- 12,6 %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48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исков в суд о признании закупки недействительной, ед.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  <a:endParaRPr lang="ru-RU" sz="11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+ 11,4 %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98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возбужденных административных дел, ед.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22 788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24 762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31 634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+ 27,7 %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41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наложенных административных штрафов, тыс. рублей.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249 745,0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303 565,8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403 625,2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+ 32,9 %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88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взысканных административных штрафов, тыс. рублей.</a:t>
                      </a: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208 235,0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216 860,1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264 913,4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+ 22,2 %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17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14" y="51470"/>
            <a:ext cx="681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Типичные нарушения, выявляемые ФАС России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98373" y="843731"/>
          <a:ext cx="6480719" cy="3730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025"/>
                <a:gridCol w="4968694"/>
              </a:tblGrid>
              <a:tr h="294998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Нарушения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 установлению требований в документации о закупках, не предусмотренных законодательством о контрактной системе</a:t>
                      </a:r>
                      <a:endParaRPr lang="ru-RU" sz="16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31045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Порядка отбора участников закупок (неправомерное отклонение участников закупок)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5563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Порядка размещения информации ЕИС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0525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Порядка ведения реестра контрактов в ЕИС</a:t>
                      </a:r>
                      <a:endParaRPr lang="ru-RU" sz="16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29841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Сроков и порядка оплаты товаров (работ, услуг)</a:t>
                      </a:r>
                      <a:endParaRPr lang="ru-RU" sz="16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51471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При выборе способа определения поставщика</a:t>
                      </a:r>
                      <a:endParaRPr lang="ru-RU" sz="16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6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673870"/>
            <a:ext cx="6696743" cy="43587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В соответствии с частью 8 статьи 99 Федерального закона № 44-ФЗ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Федеральное казначейство осуществляет контроль в части</a:t>
            </a:r>
            <a:r>
              <a:rPr lang="ru-RU" sz="1600" dirty="0">
                <a:latin typeface="Trebuchet MS" panose="020B0603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 </a:t>
            </a:r>
            <a:r>
              <a:rPr lang="ru-RU" sz="1600" dirty="0" smtClean="0">
                <a:latin typeface="Trebuchet MS" panose="020B0603020202020204" pitchFamily="34" charset="0"/>
              </a:rPr>
              <a:t>обоснования </a:t>
            </a:r>
            <a:r>
              <a:rPr lang="ru-RU" sz="1600" dirty="0">
                <a:latin typeface="Trebuchet MS" panose="020B0603020202020204" pitchFamily="34" charset="0"/>
              </a:rPr>
              <a:t>закупок и начальной (максимальной) цены контракта;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   </a:t>
            </a:r>
            <a:r>
              <a:rPr lang="ru-RU" sz="1600" dirty="0" smtClean="0">
                <a:latin typeface="Trebuchet MS" panose="020B0603020202020204" pitchFamily="34" charset="0"/>
              </a:rPr>
              <a:t>нормирования </a:t>
            </a:r>
            <a:r>
              <a:rPr lang="ru-RU" sz="1600" dirty="0">
                <a:latin typeface="Trebuchet MS" panose="020B0603020202020204" pitchFamily="34" charset="0"/>
              </a:rPr>
              <a:t>закупок;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   </a:t>
            </a:r>
            <a:r>
              <a:rPr lang="ru-RU" sz="1600" dirty="0" smtClean="0">
                <a:latin typeface="Trebuchet MS" panose="020B0603020202020204" pitchFamily="34" charset="0"/>
              </a:rPr>
              <a:t>применения </a:t>
            </a:r>
            <a:r>
              <a:rPr lang="ru-RU" sz="1600" dirty="0">
                <a:latin typeface="Trebuchet MS" panose="020B0603020202020204" pitchFamily="34" charset="0"/>
              </a:rPr>
              <a:t>мер ответственности в рамках исполнения контракта;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   </a:t>
            </a:r>
            <a:r>
              <a:rPr lang="ru-RU" sz="1600" dirty="0" smtClean="0">
                <a:latin typeface="Trebuchet MS" panose="020B0603020202020204" pitchFamily="34" charset="0"/>
              </a:rPr>
              <a:t>соответствия </a:t>
            </a:r>
            <a:r>
              <a:rPr lang="ru-RU" sz="1600" dirty="0">
                <a:latin typeface="Trebuchet MS" panose="020B0603020202020204" pitchFamily="34" charset="0"/>
              </a:rPr>
              <a:t>товаров (работ, услуг) условиям контракта;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   </a:t>
            </a:r>
            <a:r>
              <a:rPr lang="ru-RU" sz="1600" dirty="0" smtClean="0">
                <a:latin typeface="Trebuchet MS" panose="020B0603020202020204" pitchFamily="34" charset="0"/>
              </a:rPr>
              <a:t>соответствия </a:t>
            </a:r>
            <a:r>
              <a:rPr lang="ru-RU" sz="1600" dirty="0">
                <a:latin typeface="Trebuchet MS" panose="020B0603020202020204" pitchFamily="34" charset="0"/>
              </a:rPr>
              <a:t>результатов исполнения контрактов целям осуществления закупок;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   </a:t>
            </a:r>
            <a:r>
              <a:rPr lang="ru-RU" sz="1600" dirty="0" smtClean="0">
                <a:latin typeface="Trebuchet MS" panose="020B0603020202020204" pitchFamily="34" charset="0"/>
              </a:rPr>
              <a:t>своевременности</a:t>
            </a:r>
            <a:r>
              <a:rPr lang="ru-RU" sz="1600" dirty="0">
                <a:latin typeface="Trebuchet MS" panose="020B0603020202020204" pitchFamily="34" charset="0"/>
              </a:rPr>
              <a:t>, полноты и достоверности отражения в документах учета поставленного товара, выполненной работы (ее результата) или оказанной услуги.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rebuchet MS" panose="020B0603020202020204" pitchFamily="34" charset="0"/>
              </a:rPr>
              <a:t>За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2018 год </a:t>
            </a:r>
            <a:r>
              <a:rPr lang="ru-RU" sz="1600" dirty="0">
                <a:latin typeface="Trebuchet MS" panose="020B0603020202020204" pitchFamily="34" charset="0"/>
              </a:rPr>
              <a:t>Федеральным казначейством проведено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1411 проверок</a:t>
            </a:r>
            <a:r>
              <a:rPr lang="ru-RU" sz="1600" dirty="0">
                <a:latin typeface="Trebuchet MS" panose="020B0603020202020204" pitchFamily="34" charset="0"/>
              </a:rPr>
              <a:t>, по результатам которых выявлено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более 7 </a:t>
            </a:r>
            <a:r>
              <a:rPr lang="ru-RU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000 нарушений </a:t>
            </a:r>
            <a:r>
              <a:rPr lang="ru-RU" sz="1600" dirty="0">
                <a:latin typeface="Trebuchet MS" panose="020B0603020202020204" pitchFamily="34" charset="0"/>
              </a:rPr>
              <a:t>на общую сумму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152,9 млрд рублей</a:t>
            </a:r>
            <a:r>
              <a:rPr lang="ru-RU" sz="1600" dirty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18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Федеральное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38311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19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-9260"/>
            <a:ext cx="687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Результаты осуществления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Федеральным казначейством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контроля в сфере закупок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6632" y="915566"/>
          <a:ext cx="6624737" cy="3793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1923"/>
                <a:gridCol w="1004738"/>
                <a:gridCol w="1004738"/>
                <a:gridCol w="1313338"/>
              </a:tblGrid>
              <a:tr h="292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2017 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2018 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Изменения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  <a:tr h="309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проверок (плановых и внеплановых), ед</a:t>
                      </a:r>
                      <a:r>
                        <a:rPr lang="ru-RU" sz="15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1 268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1 411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+ 11,3 %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  <a:tr h="292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выявленных нарушений, ед</a:t>
                      </a:r>
                      <a:r>
                        <a:rPr lang="ru-RU" sz="15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4 239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7 026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+ 65,7 %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  <a:tr h="292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Общая сумма выявленных нарушений, млн руб</a:t>
                      </a:r>
                      <a:r>
                        <a:rPr lang="ru-RU" sz="15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33 790,98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152 929,9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+ 4,5 раз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  <a:tr h="309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Доля внеплановых проверок, </a:t>
                      </a:r>
                      <a:r>
                        <a:rPr lang="ru-RU" sz="15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ru-RU" sz="15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на 20 </a:t>
                      </a:r>
                      <a:r>
                        <a:rPr lang="ru-RU" sz="1500" dirty="0" err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п.п</a:t>
                      </a: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  <a:tr h="292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выданных предписаний, ед</a:t>
                      </a:r>
                      <a:r>
                        <a:rPr lang="ru-RU" sz="15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133</a:t>
                      </a:r>
                      <a:endParaRPr lang="ru-RU" sz="15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147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+ 10,5 %</a:t>
                      </a:r>
                      <a:endParaRPr lang="ru-RU" sz="15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" marR="6212" marT="6212" marB="621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567" y="699542"/>
            <a:ext cx="4993433" cy="3888432"/>
          </a:xfrm>
        </p:spPr>
        <p:txBody>
          <a:bodyPr/>
          <a:lstStyle/>
          <a:p>
            <a:pPr marL="300038" lvl="1" indent="0"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Экономическое развитие является приоритетным для всех органов власти и хозяйствующих субъектов. </a:t>
            </a:r>
          </a:p>
          <a:p>
            <a:pPr marL="300038" lvl="1" indent="0"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300038" lvl="1" indent="0"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государственных и муниципальных закупок является важным инструментом для реализации социально-экономических, инновационных и научно-технических программ в России.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57096" indent="-257096">
              <a:defRPr/>
            </a:pPr>
            <a:endParaRPr lang="ru-RU" sz="2000" dirty="0"/>
          </a:p>
        </p:txBody>
      </p:sp>
      <p:pic>
        <p:nvPicPr>
          <p:cNvPr id="1026" name="Picture 2" descr="https://pbs.twimg.com/media/Dh5-3BGX4AMxAIK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" y="1826579"/>
            <a:ext cx="2179144" cy="16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>
                <a:solidFill>
                  <a:schemeClr val="accent6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1336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24" y="699542"/>
            <a:ext cx="66967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7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7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Федеральный закон № 44-ФЗ регулирует весь комплекс отношений между заказчиком и поставщиком товаров, услуг и работ для государственных и муниципальных нужд, а также нужд бюджетных учреждений начиная с этапа планирования закупок. ФЗ-44 устанавливает единый порядок процедуры размещения заказа на всей территории РФ, а также устанавливает способы определения поставщика и процедуру заключения государственных и муниципальных контрактов.</a:t>
            </a:r>
          </a:p>
          <a:p>
            <a:pPr algn="just"/>
            <a:endParaRPr lang="ru-RU" sz="17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7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Помимо указанного закона поставки для государственных нужд регулируются Гражданским кодексом РФ и Бюджетным кодексом РФ. Особенности поставок отдельных групп товаров и услуг регламентируются специальными законодательными актами.</a:t>
            </a: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8093" y="23951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Предмет 44-ФЗ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20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32" y="55552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Контрактная </a:t>
            </a:r>
            <a:r>
              <a:rPr lang="ru-RU" sz="18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в сфере закупок основывается на принципах:</a:t>
            </a:r>
          </a:p>
          <a:p>
            <a:pPr algn="just"/>
            <a:endParaRPr lang="ru-RU" sz="1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обеспечения конкуренции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открытости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прозрачности информации 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контрактной системе в сфере закупок,</a:t>
            </a: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профессионализма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заказчиков,</a:t>
            </a: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стимулирования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инноваций,</a:t>
            </a: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единства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контрактной системы в сфере </a:t>
            </a:r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ответственности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 результативность 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обеспечения государственных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</a:t>
            </a: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муниципальных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нужд, эффективности </a:t>
            </a:r>
            <a:endParaRPr lang="ru-RU" sz="1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ru-RU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осуществления </a:t>
            </a:r>
            <a:r>
              <a:rPr lang="ru-RU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закупок.</a:t>
            </a:r>
            <a:endParaRPr lang="ru-RU" sz="1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98" name="Picture 2" descr="https://suplicio.ru/wp-content/uploads/images/stories/8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3484630"/>
            <a:ext cx="1539652" cy="11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21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3136" y="51470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Принципы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44-ФЗ</a:t>
            </a:r>
          </a:p>
        </p:txBody>
      </p:sp>
    </p:spTree>
    <p:extLst>
      <p:ext uri="{BB962C8B-B14F-4D97-AF65-F5344CB8AC3E}">
        <p14:creationId xmlns:p14="http://schemas.microsoft.com/office/powerpoint/2010/main" val="12312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32" y="51470"/>
            <a:ext cx="6805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Основные показатели государственных и корпоративных закупок</a:t>
            </a:r>
            <a:endParaRPr lang="ru-RU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22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16632" y="852417"/>
          <a:ext cx="6624735" cy="3932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0"/>
                <a:gridCol w="864096"/>
                <a:gridCol w="936104"/>
                <a:gridCol w="864096"/>
                <a:gridCol w="1080119"/>
              </a:tblGrid>
              <a:tr h="419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ФЗ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2017 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2018 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Изменение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41001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Общее количество заказчиков, ед.</a:t>
                      </a:r>
                      <a:endParaRPr lang="ru-RU" sz="14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44-ФЗ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151 487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149 427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- 1,4 %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21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223-ФЗ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25 518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27 445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+ 7,6 %</a:t>
                      </a:r>
                      <a:endParaRPr lang="ru-RU" sz="14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43083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объявленных закупок, млрд руб.</a:t>
                      </a:r>
                      <a:endParaRPr lang="ru-RU" sz="14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44-ФЗ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7 039,3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7 877,6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+ 11,9 %</a:t>
                      </a:r>
                      <a:endParaRPr lang="ru-RU" sz="14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21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223-ФЗ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26 112,3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16 490,7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- 36,8 %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419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заключенных контрактов, млрд руб.</a:t>
                      </a:r>
                      <a:endParaRPr lang="ru-RU" sz="14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44-ФЗ</a:t>
                      </a:r>
                      <a:endParaRPr lang="ru-RU" sz="14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6 291,7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6 842,3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+ 8,8 %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827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заключенных договоров, размещенных в ЕИС </a:t>
                      </a:r>
                      <a:endParaRPr lang="ru-RU" sz="14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 данным Реестра договоров</a:t>
                      </a:r>
                      <a:r>
                        <a:rPr lang="ru-RU" sz="14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223-ФЗ</a:t>
                      </a:r>
                      <a:endParaRPr lang="ru-RU" sz="1400" b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19 609,8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16 671,0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- 14,9 %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  <a:tr h="918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Объем заключенных договоров, с учетом не размещенных в ЕИС </a:t>
                      </a:r>
                      <a:endParaRPr lang="ru-RU" sz="14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по данным отчетности заказчиков</a:t>
                      </a:r>
                      <a:r>
                        <a:rPr lang="ru-RU" sz="14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223-ФЗ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23 057,0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24 201,0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+ 4,9 %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" marR="5884" marT="5884" marB="58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5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714655"/>
            <a:ext cx="6768752" cy="19291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Объем средств </a:t>
            </a:r>
            <a:r>
              <a:rPr lang="ru-RU" sz="1600" b="1" dirty="0">
                <a:latin typeface="Trebuchet MS" panose="020B0603020202020204" pitchFamily="34" charset="0"/>
              </a:rPr>
              <a:t>бюджетов всех уровней, которые обращаются в рамках контрактной системы в сфере закупок, 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с 2014</a:t>
            </a:r>
            <a:r>
              <a:rPr lang="ru-RU" sz="1600" b="1" dirty="0">
                <a:latin typeface="Trebuchet MS" panose="020B0603020202020204" pitchFamily="34" charset="0"/>
              </a:rPr>
              <a:t> года вырос на 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36,2 % </a:t>
            </a:r>
            <a:r>
              <a:rPr lang="ru-RU" sz="1600" b="1" dirty="0">
                <a:latin typeface="Trebuchet MS" panose="020B0603020202020204" pitchFamily="34" charset="0"/>
              </a:rPr>
              <a:t>и 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составил</a:t>
            </a:r>
            <a:r>
              <a:rPr lang="ru-RU" sz="1600" b="1" dirty="0"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 2018 году почти 8 трлн рублей</a:t>
            </a:r>
            <a:r>
              <a:rPr lang="ru-RU" sz="1600" b="1" dirty="0">
                <a:latin typeface="Trebuchet MS" panose="020B0603020202020204" pitchFamily="34" charset="0"/>
              </a:rPr>
              <a:t>. В среднем 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ежегодный прирост </a:t>
            </a:r>
            <a:r>
              <a:rPr lang="ru-RU" sz="1600" b="1" dirty="0">
                <a:latin typeface="Trebuchet MS" panose="020B0603020202020204" pitchFamily="34" charset="0"/>
              </a:rPr>
              <a:t>объема закупок составил около 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8 % </a:t>
            </a:r>
            <a:r>
              <a:rPr lang="ru-RU" sz="1600" b="1" dirty="0">
                <a:latin typeface="Trebuchet MS" panose="020B060302020202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 2018 году – 11,3 %</a:t>
            </a:r>
            <a:r>
              <a:rPr lang="ru-RU" sz="1600" b="1" dirty="0">
                <a:latin typeface="Trebuchet MS" panose="020B0603020202020204" pitchFamily="34" charset="0"/>
              </a:rPr>
              <a:t>) </a:t>
            </a:r>
            <a:r>
              <a:rPr lang="ru-RU" sz="1600" b="1" i="1" dirty="0">
                <a:latin typeface="Trebuchet MS" panose="020B0603020202020204" pitchFamily="34" charset="0"/>
              </a:rPr>
              <a:t>(рисунок 1</a:t>
            </a:r>
            <a:r>
              <a:rPr lang="ru-RU" sz="1600" b="1" i="1" dirty="0" smtClean="0">
                <a:latin typeface="Trebuchet MS" panose="020B0603020202020204" pitchFamily="34" charset="0"/>
              </a:rPr>
              <a:t>)</a:t>
            </a:r>
          </a:p>
          <a:p>
            <a:pPr marL="0" indent="0" algn="just">
              <a:buNone/>
            </a:pPr>
            <a:endParaRPr lang="ru-RU" sz="1600" i="1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latin typeface="Trebuchet MS" panose="020B0603020202020204" pitchFamily="34" charset="0"/>
              </a:rPr>
              <a:t>Рисунок 1 –Общий объем объявленных закупок, трлн руб.</a:t>
            </a:r>
            <a:endParaRPr lang="ru-RU" sz="160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23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показатели контрактной системы в сфере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2664295"/>
            <a:ext cx="4608512" cy="21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714655"/>
            <a:ext cx="6768752" cy="63295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>
                <a:latin typeface="Trebuchet MS" panose="020B0603020202020204" pitchFamily="34" charset="0"/>
              </a:rPr>
              <a:t>Рисунок 2 – Общий объем заключенных контрактов, </a:t>
            </a:r>
            <a:endParaRPr lang="ru-RU" sz="1600" b="1" i="1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latin typeface="Trebuchet MS" panose="020B0603020202020204" pitchFamily="34" charset="0"/>
              </a:rPr>
              <a:t>трлн </a:t>
            </a:r>
            <a:r>
              <a:rPr lang="ru-RU" sz="1600" b="1" i="1" dirty="0">
                <a:latin typeface="Trebuchet MS" panose="020B0603020202020204" pitchFamily="34" charset="0"/>
              </a:rPr>
              <a:t>руб.</a:t>
            </a:r>
            <a:endParaRPr lang="ru-RU" sz="160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24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показатели контрактной системы в сфере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491632"/>
            <a:ext cx="6192688" cy="33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714655"/>
            <a:ext cx="6768752" cy="63295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>
                <a:latin typeface="Trebuchet MS" panose="020B0603020202020204" pitchFamily="34" charset="0"/>
              </a:rPr>
              <a:t>Рисунок 3 – Динамика показателей конкуренции и относительной экономии</a:t>
            </a: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25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показатели контрактной системы в сфере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0" y="1430327"/>
            <a:ext cx="6182520" cy="32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714655"/>
            <a:ext cx="6768752" cy="3449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>
                <a:latin typeface="Trebuchet MS" panose="020B0603020202020204" pitchFamily="34" charset="0"/>
              </a:rPr>
              <a:t>Экономия бюджетных средств </a:t>
            </a:r>
            <a:r>
              <a:rPr lang="ru-RU" sz="1600" b="1" i="1" dirty="0" smtClean="0">
                <a:latin typeface="Trebuchet MS" panose="020B0603020202020204" pitchFamily="34" charset="0"/>
              </a:rPr>
              <a:t>в РФ </a:t>
            </a: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26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показатели контрактной системы в сфере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42900" y="1384213"/>
          <a:ext cx="6172200" cy="2635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7908"/>
                <a:gridCol w="4814292"/>
              </a:tblGrid>
              <a:tr h="87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год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419 млрд руб</a:t>
                      </a: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</a:tr>
              <a:tr h="87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  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264 млрд руб</a:t>
                      </a: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</a:tr>
              <a:tr h="87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  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203 млрд руб</a:t>
                      </a: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1" marR="44931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6634" y="4157667"/>
            <a:ext cx="669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По </a:t>
            </a:r>
            <a:r>
              <a:rPr lang="ru-RU" sz="18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данным Минфина РФ </a:t>
            </a:r>
            <a:r>
              <a:rPr lang="ru-RU" sz="1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экономия</a:t>
            </a:r>
            <a:r>
              <a:rPr lang="ru-RU" sz="18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 на электронных аукционах </a:t>
            </a:r>
            <a:r>
              <a:rPr lang="ru-RU" sz="1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свыше 80 </a:t>
            </a:r>
            <a:r>
              <a:rPr lang="ru-RU" sz="1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%</a:t>
            </a:r>
            <a:r>
              <a:rPr lang="ru-RU" sz="18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02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699542"/>
            <a:ext cx="6768752" cy="3449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>
                <a:latin typeface="Trebuchet MS" panose="020B0603020202020204" pitchFamily="34" charset="0"/>
              </a:rPr>
              <a:t>Экономия бюджетных средств </a:t>
            </a:r>
            <a:r>
              <a:rPr lang="ru-RU" sz="1600" b="1" i="1" dirty="0" smtClean="0">
                <a:latin typeface="Trebuchet MS" panose="020B0603020202020204" pitchFamily="34" charset="0"/>
              </a:rPr>
              <a:t>в Ульяновской области</a:t>
            </a: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27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показатели контрактной системы в сфере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закупок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6634" y="1124751"/>
          <a:ext cx="6696742" cy="33086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6"/>
                <a:gridCol w="720080"/>
                <a:gridCol w="792088"/>
                <a:gridCol w="792088"/>
                <a:gridCol w="792088"/>
                <a:gridCol w="1008112"/>
              </a:tblGrid>
              <a:tr h="339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Заказчики 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2016 год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2017 год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2018 год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2019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(10 мес.)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</a:tr>
              <a:tr h="131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Региональные: 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    -   экономия </a:t>
                      </a:r>
                      <a:endParaRPr lang="ru-RU" sz="8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млрд</a:t>
                      </a:r>
                      <a:r>
                        <a:rPr lang="ru-RU" sz="1400" b="1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руб</a:t>
                      </a: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  <a:endParaRPr lang="ru-RU" sz="8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    - сумма контрактов  (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млрд руб.)</a:t>
                      </a:r>
                      <a:endParaRPr lang="ru-RU" sz="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0,6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10,3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0,6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11,7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0,9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11,7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14,1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</a:tr>
              <a:tr h="135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Муниципальные: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-   </a:t>
                      </a: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экономия </a:t>
                      </a:r>
                      <a:endParaRPr lang="ru-RU" sz="8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(млрд руб.)</a:t>
                      </a:r>
                      <a:endParaRPr lang="ru-RU" sz="800" b="1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- сумма </a:t>
                      </a: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контрактов 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 (млрд</a:t>
                      </a:r>
                      <a:r>
                        <a:rPr lang="ru-RU" sz="1400" b="1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</a:rPr>
                        <a:t>руб</a:t>
                      </a: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  <a:endParaRPr lang="ru-RU" sz="8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0,3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11,6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80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10,0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0,8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9,8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0,9</a:t>
                      </a:r>
                      <a:endParaRPr lang="ru-RU" sz="80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83" marR="381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4" y="786662"/>
            <a:ext cx="6721897" cy="408934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1600" dirty="0">
                <a:latin typeface="Trebuchet MS" panose="020B0603020202020204" pitchFamily="34" charset="0"/>
              </a:rPr>
              <a:t>1.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Лица, виновные в нарушении</a:t>
            </a:r>
            <a:r>
              <a:rPr lang="ru-RU" sz="1600" dirty="0">
                <a:latin typeface="Trebuchet MS" panose="020B0603020202020204" pitchFamily="34" charset="0"/>
              </a:rPr>
              <a:t> законодательства Российской Федерации и иных нормативных правовых актов о контрактной системе в сфере закупок, несут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дисциплинарную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гражданско-правовую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административную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уголовную</a:t>
            </a:r>
            <a:r>
              <a:rPr lang="ru-RU" sz="1600" b="1" dirty="0"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ответственность</a:t>
            </a:r>
            <a:r>
              <a:rPr lang="ru-RU" sz="1600" b="1" dirty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в соответствии с законодательством Российской Федерации.</a:t>
            </a:r>
          </a:p>
          <a:p>
            <a:pPr marL="0" indent="0" algn="just">
              <a:buNone/>
              <a:defRPr/>
            </a:pPr>
            <a:r>
              <a:rPr lang="ru-RU" sz="1600" dirty="0">
                <a:latin typeface="Trebuchet MS" panose="020B0603020202020204" pitchFamily="34" charset="0"/>
              </a:rPr>
              <a:t>2.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Операторы электронных площадок, операторы специализированных электронных площадок и их должностные лица</a:t>
            </a:r>
            <a:r>
              <a:rPr lang="ru-RU" sz="1600" dirty="0">
                <a:latin typeface="Trebuchet MS" panose="020B0603020202020204" pitchFamily="34" charset="0"/>
              </a:rPr>
              <a:t> за нарушение законодательства Российской Федерации и иных нормативных правовых актов о контрактной системе в сфере закупок несут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дисциплинарную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гражданско-правовую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административную</a:t>
            </a:r>
            <a:r>
              <a:rPr lang="ru-RU" sz="1600" dirty="0">
                <a:latin typeface="Trebuchet MS" panose="020B0603020202020204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уголовную</a:t>
            </a:r>
            <a:r>
              <a:rPr lang="ru-RU" sz="1600" b="1" dirty="0"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ответственность</a:t>
            </a:r>
            <a:r>
              <a:rPr lang="ru-RU" sz="1600" b="1" dirty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в соответствии с законодательством Российской Федерации, а также обязаны возместить убытки, причиненные лицам в результате неправомерных действий (бездействия), в том числе по разглашению информации, полученной в ходе проведения электронных процедур.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28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Административная ответственность за нарушения 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4286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29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Административные наказания за нарушения в сфере закупок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16632" y="719707"/>
          <a:ext cx="6651008" cy="40580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4336"/>
                <a:gridCol w="1368152"/>
                <a:gridCol w="1322416"/>
                <a:gridCol w="936104"/>
              </a:tblGrid>
              <a:tr h="294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Нарушение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Штраф на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физ.лиц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, тыс. руб.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Штраф на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юр.лиц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, тыс. руб.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Статья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КоАП РФ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31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Неверная форма процедуры торгов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нарушение более 2-х</a:t>
                      </a:r>
                      <a:r>
                        <a:rPr lang="ru-RU" sz="12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 до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40 до 50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100 до 300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 ст. 7.32.3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55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в ЕИС размещены не вовремя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 до 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 до 30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05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Изменения в положениях о закупке не внесены в ЕИС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до 10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 до 30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6 ст.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29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в ЕИС не размещена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 до 50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100 до 300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5 ст.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5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Извещение о закупке оформлено неверно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до 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 до 10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7 ст.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48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Предъявление участникам условий, не учтенных в ТЗ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до 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 до 10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8 ст. 7.32.3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98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Несоблюдение требований и предписаний контролирующего органа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 до 50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300 до 500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7.2 ст. 19.5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341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 правил предоставления данных о недобросовестных поставщиках и исполнителях в ФАС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 до 15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 до 50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19.7.2-1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  <a:tr h="288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нецелевое</a:t>
                      </a:r>
                      <a:r>
                        <a:rPr lang="ru-RU" sz="12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расходование выделенного бюджета (сумма причиненного ущерба не превышает 1,5 млн руб.</a:t>
                      </a:r>
                      <a:endParaRPr lang="ru-RU" sz="12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 до 50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25 % от суммы нецелевых расходов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1100" b="0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15.14</a:t>
                      </a:r>
                      <a:endParaRPr lang="ru-RU" sz="1100" b="0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" marR="6115" marT="6115" marB="61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68" y="673870"/>
            <a:ext cx="6858000" cy="31940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latin typeface="Trebuchet MS" panose="020B0603020202020204" pitchFamily="34" charset="0"/>
              </a:rPr>
              <a:t>Под </a:t>
            </a:r>
            <a:r>
              <a:rPr lang="ru-RU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системой закупок </a:t>
            </a:r>
            <a:r>
              <a:rPr lang="ru-RU" sz="1800" b="1" dirty="0">
                <a:latin typeface="Trebuchet MS" panose="020B0603020202020204" pitchFamily="34" charset="0"/>
              </a:rPr>
              <a:t>подразумевают широкий ряд функций, которые осуществляют государственные и муниципальные органы власти.</a:t>
            </a:r>
          </a:p>
          <a:p>
            <a:pPr marL="0" indent="0" algn="just">
              <a:buNone/>
            </a:pPr>
            <a:r>
              <a:rPr lang="ru-RU" sz="1800" b="1" dirty="0">
                <a:latin typeface="Trebuchet MS" panose="020B0603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1800" b="1" dirty="0">
                <a:latin typeface="Trebuchet MS" panose="020B0603020202020204" pitchFamily="34" charset="0"/>
              </a:rPr>
              <a:t>У любого государства существуют государственные нужды, на основе которых формируются государственные заказы и осуществляются государственные закупки.	</a:t>
            </a:r>
            <a:r>
              <a:rPr lang="ru-RU" dirty="0"/>
              <a:t>		</a:t>
            </a:r>
            <a:endParaRPr lang="ru-RU" sz="1800" dirty="0"/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Федеральные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, региональные и муниципальные органы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власти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390" y="4189081"/>
            <a:ext cx="1420689" cy="469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Нужды и потребности 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3787" y="4189081"/>
            <a:ext cx="1420689" cy="469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Заказы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5184" y="4190818"/>
            <a:ext cx="1420689" cy="469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Закупки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916832" y="429994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3359" y="431565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215" y="677846"/>
            <a:ext cx="6833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До 4 мая 2018 к нарушениям в процессе проведения торгов применялись общие статьи УК РФ. </a:t>
            </a:r>
            <a:endParaRPr lang="ru-RU" sz="16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endParaRPr lang="ru-RU" sz="18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* По </a:t>
            </a:r>
            <a:r>
              <a:rPr lang="ru-RU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Закону № 99 РФ от 23.04.2018 к нарушителям в сфере закупок стали применяться </a:t>
            </a:r>
            <a:r>
              <a:rPr lang="ru-RU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дополнительные статьи УК РФ. </a:t>
            </a:r>
            <a:endParaRPr lang="ru-RU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30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03" y="51470"/>
            <a:ext cx="681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Уголовная ответственность за нарушения в сфере закупок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2603" y="1275606"/>
          <a:ext cx="6120680" cy="31651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0"/>
                <a:gridCol w="1800200"/>
              </a:tblGrid>
              <a:tr h="2913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Вид преступления</a:t>
                      </a:r>
                      <a:endParaRPr lang="ru-RU" sz="12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Статья УК РФ</a:t>
                      </a:r>
                      <a:endParaRPr lang="ru-RU" sz="12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2774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Мошенничество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159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46729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Коррупционные преступления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ст. 204, 285, 286, 290 УК РФ</a:t>
                      </a:r>
                      <a:endParaRPr lang="ru-RU" sz="1300" dirty="0" smtClean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5235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Ущемление прав участников закупок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169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51252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Расход бюджета, не обусловленный целями технического задания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285.1</a:t>
                      </a:r>
                      <a:r>
                        <a:rPr lang="ru-RU" sz="1300" baseline="0" dirty="0" smtClean="0"/>
                        <a:t>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6303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Предоставление поддельных документов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327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2774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Превышение</a:t>
                      </a:r>
                      <a:r>
                        <a:rPr lang="ru-RU" sz="1300" baseline="0" dirty="0" smtClean="0"/>
                        <a:t> полномочий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200.4 УК РФ *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2774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Взяточничество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200.5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2774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Подделка</a:t>
                      </a:r>
                      <a:r>
                        <a:rPr lang="ru-RU" sz="1300" baseline="0" dirty="0" smtClean="0"/>
                        <a:t> документов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ст. 200.6 УК РФ</a:t>
                      </a:r>
                      <a:endParaRPr lang="ru-RU" sz="13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9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31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Типы нарушений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843558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Различают 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4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основных 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типа преступлений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, прямо или косвенно касающихся процедуры проведения </a:t>
            </a: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торгов:</a:t>
            </a:r>
          </a:p>
          <a:p>
            <a:pPr algn="just"/>
            <a:endParaRPr lang="ru-RU" sz="200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Коррупционные </a:t>
            </a: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правонарушения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Должностное лицо получает часть стоимости государственного контракта в обмен на предоставление условий, гарантирующих победу нужной </a:t>
            </a:r>
            <a:r>
              <a:rPr lang="ru-RU" sz="20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организации.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Вымогательство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ru-RU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Потерпевшими выступают как заказчики, так и добросовестные поставщики. Нарушитель грозится сорвать закупку, используя систему обжалования.</a:t>
            </a:r>
            <a:endParaRPr lang="ru-RU" sz="2000" b="0" i="0" dirty="0">
              <a:solidFill>
                <a:schemeClr val="accent6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32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725" y="51470"/>
            <a:ext cx="710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Типы нарушений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24" y="819134"/>
            <a:ext cx="66967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50" b="1" dirty="0">
                <a:solidFill>
                  <a:srgbClr val="C00000"/>
                </a:solidFill>
                <a:latin typeface="Trebuchet MS" panose="020B0603020202020204" pitchFamily="34" charset="0"/>
              </a:rPr>
              <a:t>Расходование средств</a:t>
            </a:r>
            <a:r>
              <a:rPr lang="ru-RU" sz="195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ru-RU" sz="1950" dirty="0">
                <a:solidFill>
                  <a:schemeClr val="accent6"/>
                </a:solidFill>
                <a:latin typeface="Trebuchet MS" panose="020B0603020202020204" pitchFamily="34" charset="0"/>
              </a:rPr>
              <a:t>идущее вразрез с целями ТЗ. В эту категорию попадают: приобретение имущества с целью последующей перепродажи, использование предмета закупки в личных целях, покрытие расходов, не предусмотренных статьями соответствующего бюджета и т.п.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50" b="1" dirty="0">
                <a:solidFill>
                  <a:srgbClr val="C00000"/>
                </a:solidFill>
                <a:latin typeface="Trebuchet MS" panose="020B0603020202020204" pitchFamily="34" charset="0"/>
              </a:rPr>
              <a:t>Фальсификация документов</a:t>
            </a:r>
            <a:r>
              <a:rPr lang="ru-RU" sz="195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ru-RU" sz="1950" dirty="0">
                <a:solidFill>
                  <a:schemeClr val="accent6"/>
                </a:solidFill>
                <a:latin typeface="Trebuchet MS" panose="020B0603020202020204" pitchFamily="34" charset="0"/>
              </a:rPr>
              <a:t>Подобное нарушение чаще всего допускают поставщики. Участники предоставляют заведомо ложные сертификаты или лицензии, дающие им право участвовать в торгах</a:t>
            </a:r>
            <a:r>
              <a:rPr lang="ru-RU" sz="195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endParaRPr lang="ru-RU" sz="1950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195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К </a:t>
            </a:r>
            <a:r>
              <a:rPr lang="ru-RU" sz="195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нарушителям применяется </a:t>
            </a:r>
            <a:r>
              <a:rPr lang="ru-RU" sz="1950" b="1" dirty="0">
                <a:solidFill>
                  <a:srgbClr val="C00000"/>
                </a:solidFill>
                <a:latin typeface="Trebuchet MS" panose="020B0603020202020204" pitchFamily="34" charset="0"/>
              </a:rPr>
              <a:t>административная</a:t>
            </a:r>
            <a:r>
              <a:rPr lang="ru-RU" sz="195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 и </a:t>
            </a:r>
            <a:r>
              <a:rPr lang="ru-RU" sz="1950" b="1" dirty="0">
                <a:solidFill>
                  <a:srgbClr val="C00000"/>
                </a:solidFill>
                <a:latin typeface="Trebuchet MS" panose="020B0603020202020204" pitchFamily="34" charset="0"/>
              </a:rPr>
              <a:t>уголовная</a:t>
            </a:r>
            <a:r>
              <a:rPr lang="ru-RU" sz="195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 ответственность.</a:t>
            </a:r>
          </a:p>
          <a:p>
            <a:pPr algn="just"/>
            <a:endParaRPr lang="ru-RU" sz="1950" b="0" i="0" dirty="0">
              <a:solidFill>
                <a:schemeClr val="accent6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2656" y="199600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2696" y="76107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Ульяновское УФАС России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Контроль 44-ФЗ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07736"/>
              </p:ext>
            </p:extLst>
          </p:nvPr>
        </p:nvGraphicFramePr>
        <p:xfrm>
          <a:off x="188640" y="1491631"/>
          <a:ext cx="6480720" cy="23513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5500"/>
                <a:gridCol w="1348657"/>
                <a:gridCol w="1278026"/>
                <a:gridCol w="1278537"/>
              </a:tblGrid>
              <a:tr h="577653"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47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жалоб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из них: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отозвано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необоснованные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46" marR="52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33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2656" y="199600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6672" y="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Ульяновское УФАС России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Штрафные санкции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81080"/>
              </p:ext>
            </p:extLst>
          </p:nvPr>
        </p:nvGraphicFramePr>
        <p:xfrm>
          <a:off x="188641" y="843558"/>
          <a:ext cx="6408710" cy="40044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8963"/>
                <a:gridCol w="1210144"/>
                <a:gridCol w="1463341"/>
                <a:gridCol w="1556262"/>
              </a:tblGrid>
              <a:tr h="632169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2018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2019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2020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72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Возбуждено административных дел: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72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постановлений о наложении штрафа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616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постановлений о наложении штрафа (с учетом постановлений, выданных в прошлых периодах)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72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наложенного штрафа 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2 334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752,45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616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уплаченного штрафа (с учетом постановлений, выданных в прошлых периодах) 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1 529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833,84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3" marR="30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34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2656" y="199600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10463" r="8454" b="14201"/>
          <a:stretch/>
        </p:blipFill>
        <p:spPr>
          <a:xfrm rot="16200000">
            <a:off x="843286" y="823182"/>
            <a:ext cx="5105832" cy="3534803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35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27" y="915566"/>
            <a:ext cx="6833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Обеспечение </a:t>
            </a: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единства экономического пространства в Российской Федерации при размещении </a:t>
            </a:r>
            <a:r>
              <a:rPr lang="ru-RU" sz="24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заказов.</a:t>
            </a:r>
            <a:endParaRPr lang="ru-RU" sz="24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Выполнение социально-экономических </a:t>
            </a:r>
            <a:r>
              <a:rPr lang="ru-RU" sz="24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программ.</a:t>
            </a:r>
            <a:endParaRPr lang="ru-RU" sz="24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Экономия бюджетных средств и их эффективное использование.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Исполнение функций и полномочий государственных и муниципальных органов власти</a:t>
            </a:r>
            <a:r>
              <a:rPr lang="ru-RU" sz="24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.</a:t>
            </a:r>
            <a:endParaRPr lang="ru-RU" sz="24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4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784" y="51470"/>
            <a:ext cx="5277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Цели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задачи государственных закупок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43558"/>
            <a:ext cx="6833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Улучшение </a:t>
            </a: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качества закупаемых товаров и услуг.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Предотвращение коррупционных и других злоупотреблений.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Гласность и прозрачность.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Развитие конкуренции.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Доступ субъектов малого и среднего бизнеса к бюджетам всех уровней.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Диверсификация источников снабжения (в частности - </a:t>
            </a:r>
            <a:r>
              <a:rPr lang="ru-RU" sz="2400" b="1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импортозамещение</a:t>
            </a: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).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5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784" y="51470"/>
            <a:ext cx="5277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Цели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задачи государственных закупок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>
                <a:solidFill>
                  <a:schemeClr val="accent6"/>
                </a:solidFill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-25152" y="771550"/>
            <a:ext cx="6858000" cy="2016224"/>
          </a:xfrm>
        </p:spPr>
        <p:txBody>
          <a:bodyPr/>
          <a:lstStyle/>
          <a:p>
            <a:pPr marL="300038" lvl="1" indent="0"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Возникновение государства в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XX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веке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н.э. привело к появлению потребностей в строительстве, поставках оружия, продуктов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…</a:t>
            </a:r>
          </a:p>
          <a:p>
            <a:pPr marL="300038" lvl="1" indent="0"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Государственные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закупки осуществлялись без публичных процедур. Но уже тогда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присутствовали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элементы лоббизма и коррупции.</a:t>
            </a:r>
          </a:p>
          <a:p>
            <a:pPr marL="257096" indent="-257096">
              <a:defRPr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88" y="2914596"/>
            <a:ext cx="2880320" cy="20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7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65467"/>
              </p:ext>
            </p:extLst>
          </p:nvPr>
        </p:nvGraphicFramePr>
        <p:xfrm>
          <a:off x="217846" y="771550"/>
          <a:ext cx="6533257" cy="4106294"/>
        </p:xfrm>
        <a:graphic>
          <a:graphicData uri="http://schemas.openxmlformats.org/drawingml/2006/table">
            <a:tbl>
              <a:tblPr firstRow="1" firstCol="1" bandRow="1"/>
              <a:tblGrid>
                <a:gridCol w="1698986"/>
                <a:gridCol w="3888432"/>
                <a:gridCol w="945839"/>
              </a:tblGrid>
              <a:tr h="460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закупки – (устные торги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Возникновение государства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век н.э.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законодательные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акты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Казенный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подряд «О заготовлении материалов для строения Смоленской крепости», подписанный царем Фёдором Иоанновичем;</a:t>
                      </a:r>
                      <a:endParaRPr lang="en-US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«Указ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царя Алексея Михайловича «О подрядных целях на обеспечение доставки в Смоленск муки и сухарей»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1555 г. </a:t>
                      </a:r>
                      <a:endParaRPr lang="en-US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1654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Первое государственное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ведомство (по закупкам)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Канцелярия подрядных дел. Создана Петром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Канцелярия подрядных дел отвечала за все подряды и заказы для государственных нужд. В Великобритании аналогичное ведомство появилось через 100 с лишним лет, в 1833 г.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1715 г.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Законодательный акт против завышения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Сенатский Указ об осуществлении борьбы с ненастоящими ценами и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коррупцией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1721 г.</a:t>
                      </a: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s://novostivmire.com/wp-content/uploads/2016/06/fa69bf35efef4124c34bd7ed91ac23ce3d87e1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5" y="1707654"/>
            <a:ext cx="854464" cy="10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>
                <a:solidFill>
                  <a:schemeClr val="accent6"/>
                </a:solidFill>
                <a:latin typeface="Trebuchet MS" panose="020B0603020202020204" pitchFamily="34" charset="0"/>
              </a:rPr>
              <a:t>8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77474"/>
              </p:ext>
            </p:extLst>
          </p:nvPr>
        </p:nvGraphicFramePr>
        <p:xfrm>
          <a:off x="63084" y="699542"/>
          <a:ext cx="6751103" cy="4274500"/>
        </p:xfrm>
        <a:graphic>
          <a:graphicData uri="http://schemas.openxmlformats.org/drawingml/2006/table">
            <a:tbl>
              <a:tblPr firstRow="1" firstCol="1" bandRow="1"/>
              <a:tblGrid>
                <a:gridCol w="2350910"/>
                <a:gridCol w="3199589"/>
                <a:gridCol w="1200604"/>
              </a:tblGrid>
              <a:tr h="201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Публичность и открытость.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Должностные лица по закупкам.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период правления Петра 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объявления на воротах городов.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 err="1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Гоф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-маклеры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Передаточные деньги» за убытки казне ввиду высоких цен за подряды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1715 – 1725 </a:t>
                      </a:r>
                      <a:r>
                        <a:rPr lang="ru-RU" sz="1300" b="1" dirty="0" err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1717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нач. 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XIX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тендеры.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 проведения закупок.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Поручительства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«Регламент об управлении Адмиралтейства и Верфи»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объявления в газетах.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качеству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товаров. Наличие справки об отсутствии долгов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Обязанность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печатать объявления 3 раза в общегосударственной газете «Русские куранты» (при Анне Иоанновне)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регламент Камер-коллегии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1732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baseline="0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baseline="0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1732 г.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wikiwarriors.org/images/7/72/Peter_der-Grosse_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4" y="1563638"/>
            <a:ext cx="820084" cy="11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03" y="32065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История государственных закупок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68483" y="4803998"/>
            <a:ext cx="1600200" cy="228600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9</a:t>
            </a:r>
            <a:endParaRPr lang="ru-RU" sz="1600" b="1" i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22631"/>
              </p:ext>
            </p:extLst>
          </p:nvPr>
        </p:nvGraphicFramePr>
        <p:xfrm>
          <a:off x="217846" y="771550"/>
          <a:ext cx="6533257" cy="3977570"/>
        </p:xfrm>
        <a:graphic>
          <a:graphicData uri="http://schemas.openxmlformats.org/drawingml/2006/table">
            <a:tbl>
              <a:tblPr firstRow="1" firstCol="1" bandRow="1"/>
              <a:tblGrid>
                <a:gridCol w="1770994"/>
                <a:gridCol w="3672408"/>
                <a:gridCol w="1089855"/>
              </a:tblGrid>
              <a:tr h="9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Закупки у производителей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контрактов в срок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«Регул провиантского правления 1758 года» (при Елизавете Петровне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задержку оплаты пеня 2% в месяц от сумы контракта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1741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1761 </a:t>
                      </a:r>
                      <a:r>
                        <a:rPr lang="ru-RU" sz="1300" b="1" dirty="0" err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Появление залогов.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Предпочтение местным участникам торгов при равных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Казенной 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Палаты при</a:t>
                      </a:r>
                      <a:r>
                        <a:rPr lang="ru-RU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Екатерине </a:t>
                      </a:r>
                      <a:r>
                        <a:rPr lang="en-US" sz="1300" b="1" baseline="0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Палата обязана соблюдать все условия контракта, независимо от любых условий, даже если это наносило вред казне.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рыночных цен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от 30 декабря 1796 года «Поставщики императорского двора»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1796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системы закупок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b="1" dirty="0" smtClean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XVIII 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XIX </a:t>
                      </a: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masterokblog.ru/wp-content/uploads/erik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15" y="2211710"/>
            <a:ext cx="1094688" cy="13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26066</TotalTime>
  <Words>2388</Words>
  <Application>Microsoft Office PowerPoint</Application>
  <PresentationFormat>Произвольный</PresentationFormat>
  <Paragraphs>623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Trebuchet MS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Юлия Александровна Россейкина</cp:lastModifiedBy>
  <cp:revision>1423</cp:revision>
  <cp:lastPrinted>2020-10-30T10:25:19Z</cp:lastPrinted>
  <dcterms:created xsi:type="dcterms:W3CDTF">2012-02-14T15:20:51Z</dcterms:created>
  <dcterms:modified xsi:type="dcterms:W3CDTF">2020-12-02T05:58:24Z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